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CCFF"/>
    <a:srgbClr val="0000FF"/>
    <a:srgbClr val="99FF66"/>
    <a:srgbClr val="FFDB69"/>
    <a:srgbClr val="FF0066"/>
    <a:srgbClr val="00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C2CA-FFCB-491E-B68A-3C6BE1136D0E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99798-FFCC-48BF-9E96-20DEDB7DA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78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0E1B231-1B55-41CF-BA76-E9E189B9CBA4}" type="datetimeFigureOut">
              <a:rPr lang="en-GB" smtClean="0"/>
              <a:pPr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E26271C-A7DC-44CB-8D34-8AED360DC63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 rot="21377591">
            <a:off x="471588" y="1703506"/>
            <a:ext cx="8229600" cy="346312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To explore the elements of your chosen texts that you can compare/contrast.</a:t>
            </a:r>
          </a:p>
        </p:txBody>
      </p:sp>
    </p:spTree>
    <p:extLst>
      <p:ext uri="{BB962C8B-B14F-4D97-AF65-F5344CB8AC3E}">
        <p14:creationId xmlns:p14="http://schemas.microsoft.com/office/powerpoint/2010/main" val="10789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and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After you have outlined comparative/contrasting points you need to construct your task/title</a:t>
            </a:r>
          </a:p>
          <a:p>
            <a:r>
              <a:rPr lang="en-GB" sz="2800" dirty="0" smtClean="0"/>
              <a:t>Ideas for the two extracts?</a:t>
            </a:r>
          </a:p>
          <a:p>
            <a:r>
              <a:rPr lang="en-GB" sz="2800" dirty="0" smtClean="0"/>
              <a:t>Compare and contrast the ways in which Swift and Townsend present aspects of power and politics</a:t>
            </a:r>
          </a:p>
          <a:p>
            <a:r>
              <a:rPr lang="en-GB" sz="2800" dirty="0" smtClean="0"/>
              <a:t>Is it fair to say that Swift is more interested in serious concerns and Townsend more interested in comedy?</a:t>
            </a:r>
          </a:p>
          <a:p>
            <a:r>
              <a:rPr lang="en-GB" sz="2800" dirty="0" smtClean="0"/>
              <a:t>Swift was writing in 1726, Townsend in 2006. To what extent does their satire share common concerns and how is it different?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2921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things must you consider in creating your task?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Must be able to address all AOs:</a:t>
            </a:r>
          </a:p>
          <a:p>
            <a:r>
              <a:rPr lang="en-GB" sz="2800" dirty="0" smtClean="0"/>
              <a:t>Author’s techniques (AO2)</a:t>
            </a:r>
          </a:p>
          <a:p>
            <a:r>
              <a:rPr lang="en-GB" sz="2800" dirty="0" smtClean="0"/>
              <a:t>Possible meanings (AO3)</a:t>
            </a:r>
          </a:p>
          <a:p>
            <a:r>
              <a:rPr lang="en-GB" sz="2800" dirty="0" smtClean="0"/>
              <a:t>Relevant contexts (AO4)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859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Compare and contrast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What do these two words mean to you?</a:t>
            </a:r>
            <a:endParaRPr lang="en-GB" sz="3200" dirty="0"/>
          </a:p>
        </p:txBody>
      </p:sp>
      <p:pic>
        <p:nvPicPr>
          <p:cNvPr id="1026" name="Picture 2" descr="http://img.privatewriting.com/content/compare-contrast-essay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0579">
            <a:off x="2426225" y="2857084"/>
            <a:ext cx="4232113" cy="305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47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924800" cy="1143000"/>
          </a:xfrm>
        </p:spPr>
        <p:txBody>
          <a:bodyPr/>
          <a:lstStyle/>
          <a:p>
            <a:r>
              <a:rPr lang="en-GB" dirty="0" smtClean="0"/>
              <a:t>Making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68760"/>
            <a:ext cx="79248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genre/s are you looking at in the text?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methods of writing is the author using within these genres?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contextual matters need to be considered? (remember production and reception)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What potential meanings are being made in the text?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Is it possible to interpret the text in different ways?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403648" y="5229200"/>
            <a:ext cx="6336704" cy="12241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bg1"/>
                </a:solidFill>
              </a:rPr>
              <a:t>Have a go at making notes on these two texts using the numbered points above.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04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Extract 1?</a:t>
            </a:r>
          </a:p>
          <a:p>
            <a:pPr lvl="1"/>
            <a:r>
              <a:rPr lang="en-GB" sz="2800" dirty="0" smtClean="0"/>
              <a:t>Parody of a travel book, outsider commenting on their travels</a:t>
            </a:r>
          </a:p>
          <a:p>
            <a:pPr lvl="1"/>
            <a:r>
              <a:rPr lang="en-GB" sz="2800" dirty="0" smtClean="0"/>
              <a:t>Political satire</a:t>
            </a:r>
          </a:p>
          <a:p>
            <a:r>
              <a:rPr lang="en-GB" sz="2800" dirty="0" smtClean="0"/>
              <a:t>Extract 2?</a:t>
            </a:r>
          </a:p>
          <a:p>
            <a:pPr lvl="1"/>
            <a:r>
              <a:rPr lang="en-GB" sz="2800" dirty="0" smtClean="0"/>
              <a:t>Novel</a:t>
            </a:r>
          </a:p>
          <a:p>
            <a:pPr lvl="1"/>
            <a:r>
              <a:rPr lang="en-GB" sz="2800" dirty="0" smtClean="0"/>
              <a:t>Fictional and “real” characters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90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r>
              <a:rPr lang="en-GB" dirty="0" smtClean="0"/>
              <a:t>Methods of writing?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340768"/>
            <a:ext cx="8138864" cy="4968552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 smtClean="0"/>
              <a:t>Extract 1</a:t>
            </a:r>
          </a:p>
          <a:p>
            <a:pPr lvl="1"/>
            <a:r>
              <a:rPr lang="en-GB" sz="2800" dirty="0" smtClean="0"/>
              <a:t>First person</a:t>
            </a:r>
          </a:p>
          <a:p>
            <a:pPr lvl="1"/>
            <a:r>
              <a:rPr lang="en-GB" sz="2800" dirty="0" smtClean="0"/>
              <a:t>Contrast between what Gulliver says and what we understand</a:t>
            </a:r>
          </a:p>
          <a:p>
            <a:pPr lvl="1"/>
            <a:r>
              <a:rPr lang="en-GB" sz="2800" dirty="0" smtClean="0"/>
              <a:t>Satirical (method of writing which ridicules and exposes human weaknesses)</a:t>
            </a:r>
          </a:p>
          <a:p>
            <a:pPr lvl="1"/>
            <a:r>
              <a:rPr lang="en-GB" sz="2800" dirty="0" smtClean="0"/>
              <a:t>Reader’s sympathies lie elsewhere than with the narrator</a:t>
            </a:r>
          </a:p>
          <a:p>
            <a:r>
              <a:rPr lang="en-GB" sz="2800" dirty="0" smtClean="0"/>
              <a:t>Extract 2</a:t>
            </a:r>
          </a:p>
          <a:p>
            <a:pPr lvl="1"/>
            <a:r>
              <a:rPr lang="en-GB" sz="2800" dirty="0" smtClean="0"/>
              <a:t>In episodes; developing plot</a:t>
            </a:r>
          </a:p>
          <a:p>
            <a:pPr lvl="1"/>
            <a:r>
              <a:rPr lang="en-GB" sz="2800" dirty="0" smtClean="0"/>
              <a:t>Satirical</a:t>
            </a:r>
          </a:p>
          <a:p>
            <a:pPr lvl="1"/>
            <a:r>
              <a:rPr lang="en-GB" sz="2800" dirty="0" smtClean="0"/>
              <a:t>Third person narrator; distance created; lack of detailed thought; colloquial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3600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Extract 1</a:t>
            </a:r>
          </a:p>
          <a:p>
            <a:pPr lvl="1"/>
            <a:r>
              <a:rPr lang="en-GB" sz="2800" dirty="0" smtClean="0"/>
              <a:t>Author’s political position</a:t>
            </a:r>
          </a:p>
          <a:p>
            <a:pPr lvl="1"/>
            <a:r>
              <a:rPr lang="en-GB" sz="2800" dirty="0" smtClean="0"/>
              <a:t>Power structures of the time</a:t>
            </a:r>
          </a:p>
          <a:p>
            <a:pPr lvl="1"/>
            <a:r>
              <a:rPr lang="en-GB" sz="2800" dirty="0" smtClean="0"/>
              <a:t>Why are we still reading this book – aspects of power which are still present today?</a:t>
            </a:r>
          </a:p>
          <a:p>
            <a:r>
              <a:rPr lang="en-GB" sz="2800" dirty="0" smtClean="0"/>
              <a:t>Extract 2</a:t>
            </a:r>
          </a:p>
          <a:p>
            <a:pPr lvl="1"/>
            <a:r>
              <a:rPr lang="en-GB" sz="2800" dirty="0" smtClean="0"/>
              <a:t>Contemporary – production and reception merge</a:t>
            </a:r>
          </a:p>
          <a:p>
            <a:pPr lvl="1"/>
            <a:r>
              <a:rPr lang="en-GB" sz="2800" dirty="0" smtClean="0"/>
              <a:t>Is this about the 2010 Labour </a:t>
            </a:r>
            <a:r>
              <a:rPr lang="en-GB" sz="2800" dirty="0" err="1" smtClean="0"/>
              <a:t>govt</a:t>
            </a:r>
            <a:r>
              <a:rPr lang="en-GB" sz="2800" dirty="0" smtClean="0"/>
              <a:t> or any government?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579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meanings?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Extract 1</a:t>
            </a:r>
          </a:p>
          <a:p>
            <a:pPr lvl="1"/>
            <a:r>
              <a:rPr lang="en-GB" sz="2800" dirty="0" smtClean="0"/>
              <a:t>Ironic method e.g. “extraordinary care” taken in educating the nobility – he means the exact opposite</a:t>
            </a:r>
          </a:p>
          <a:p>
            <a:r>
              <a:rPr lang="en-GB" sz="2800" dirty="0" smtClean="0"/>
              <a:t>Extract 2</a:t>
            </a:r>
          </a:p>
          <a:p>
            <a:pPr lvl="1"/>
            <a:r>
              <a:rPr lang="en-GB" sz="2800" dirty="0" smtClean="0"/>
              <a:t>Obvious meanings? </a:t>
            </a:r>
          </a:p>
          <a:p>
            <a:pPr lvl="1"/>
            <a:r>
              <a:rPr lang="en-GB" sz="2800" dirty="0" smtClean="0"/>
              <a:t>Current events echoed e.g. overuse of statistics; failure of </a:t>
            </a:r>
            <a:r>
              <a:rPr lang="en-GB" sz="2800" dirty="0" err="1" smtClean="0"/>
              <a:t>govt</a:t>
            </a:r>
            <a:r>
              <a:rPr lang="en-GB" sz="2800" dirty="0" smtClean="0"/>
              <a:t> agencies; search for policies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7125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Extract 1</a:t>
            </a:r>
          </a:p>
          <a:p>
            <a:pPr lvl="1"/>
            <a:r>
              <a:rPr lang="en-GB" sz="2800" dirty="0" smtClean="0"/>
              <a:t>Author judging all mankind harshly?</a:t>
            </a:r>
          </a:p>
          <a:p>
            <a:pPr lvl="1"/>
            <a:r>
              <a:rPr lang="en-GB" sz="2800" dirty="0" smtClean="0"/>
              <a:t>Judgements are often based on poor evidence?</a:t>
            </a:r>
          </a:p>
          <a:p>
            <a:pPr lvl="1"/>
            <a:r>
              <a:rPr lang="en-GB" sz="2800" dirty="0" smtClean="0"/>
              <a:t>Not all mankind – the </a:t>
            </a:r>
            <a:r>
              <a:rPr lang="en-GB" sz="2800" dirty="0" err="1" smtClean="0"/>
              <a:t>govt</a:t>
            </a:r>
            <a:r>
              <a:rPr lang="en-GB" sz="2800" dirty="0" smtClean="0"/>
              <a:t> at the time?</a:t>
            </a:r>
          </a:p>
          <a:p>
            <a:r>
              <a:rPr lang="en-GB" sz="2800" dirty="0" smtClean="0"/>
              <a:t>Extract 2</a:t>
            </a:r>
          </a:p>
          <a:p>
            <a:pPr lvl="1"/>
            <a:r>
              <a:rPr lang="en-GB" sz="2800" dirty="0" smtClean="0"/>
              <a:t>Should we sympathise with the Prime Minister or is he to be simply ridiculed?</a:t>
            </a:r>
          </a:p>
          <a:p>
            <a:pPr lvl="1"/>
            <a:r>
              <a:rPr lang="en-GB" sz="2800" dirty="0" smtClean="0"/>
              <a:t>Simply comic? Not very subtle?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3322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of comparison/contrast?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Satire on government</a:t>
            </a:r>
          </a:p>
          <a:p>
            <a:r>
              <a:rPr lang="en-GB" sz="2800" dirty="0" smtClean="0"/>
              <a:t>Contrasting narrative methods</a:t>
            </a:r>
          </a:p>
          <a:p>
            <a:r>
              <a:rPr lang="en-GB" sz="2800" dirty="0" smtClean="0"/>
              <a:t>Contrasting contexts of production and reception</a:t>
            </a:r>
          </a:p>
          <a:p>
            <a:r>
              <a:rPr lang="en-GB" sz="2800" dirty="0" smtClean="0"/>
              <a:t>On surface broad comparative meanings – at a deeper level the texts differ greatly in their levels of meaning and effect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4731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304</TotalTime>
  <Words>483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Learning outcome</vt:lpstr>
      <vt:lpstr>Compare and contrast</vt:lpstr>
      <vt:lpstr>Making notes</vt:lpstr>
      <vt:lpstr>Genre</vt:lpstr>
      <vt:lpstr>Methods of writing?</vt:lpstr>
      <vt:lpstr>Context</vt:lpstr>
      <vt:lpstr>Potential meanings?</vt:lpstr>
      <vt:lpstr>Interpretation</vt:lpstr>
      <vt:lpstr>Areas of comparison/contrast?</vt:lpstr>
      <vt:lpstr>Task and title</vt:lpstr>
      <vt:lpstr>What things must you consider in creating your task?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Magna Carta School</dc:creator>
  <cp:lastModifiedBy>Magna Carta School</cp:lastModifiedBy>
  <cp:revision>35</cp:revision>
  <dcterms:created xsi:type="dcterms:W3CDTF">2013-09-03T16:28:27Z</dcterms:created>
  <dcterms:modified xsi:type="dcterms:W3CDTF">2013-09-23T11:48:53Z</dcterms:modified>
</cp:coreProperties>
</file>