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58" r:id="rId4"/>
    <p:sldId id="259" r:id="rId5"/>
    <p:sldId id="260" r:id="rId6"/>
    <p:sldId id="262" r:id="rId7"/>
    <p:sldId id="265" r:id="rId8"/>
    <p:sldId id="267" r:id="rId9"/>
    <p:sldId id="264" r:id="rId10"/>
    <p:sldId id="266" r:id="rId11"/>
    <p:sldId id="261" r:id="rId12"/>
    <p:sldId id="263" r:id="rId13"/>
    <p:sldId id="268"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570"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E2CDB75-8799-48B5-BE96-DA9FAD790263}" type="datetimeFigureOut">
              <a:rPr lang="en-GB" smtClean="0"/>
              <a:pPr/>
              <a:t>13/09/2013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DF0399-677D-4566-9466-28B83A0AE232}" type="slidenum">
              <a:rPr lang="en-GB" smtClean="0"/>
              <a:pPr/>
              <a:t>‹#›</a:t>
            </a:fld>
            <a:endParaRPr lang="en-GB"/>
          </a:p>
        </p:txBody>
      </p:sp>
    </p:spTree>
    <p:extLst>
      <p:ext uri="{BB962C8B-B14F-4D97-AF65-F5344CB8AC3E}">
        <p14:creationId xmlns:p14="http://schemas.microsoft.com/office/powerpoint/2010/main" val="39843732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AAC67F-FE50-49FF-AFA3-3A5E1DD668E4}" type="slidenum">
              <a:rPr lang="en-GB"/>
              <a:pPr/>
              <a:t>4</a:t>
            </a:fld>
            <a:endParaRPr lang="en-GB"/>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4DF0399-677D-4566-9466-28B83A0AE232}" type="slidenum">
              <a:rPr lang="en-GB" smtClean="0"/>
              <a:pPr/>
              <a:t>11</a:t>
            </a:fld>
            <a:endParaRPr lang="en-GB"/>
          </a:p>
        </p:txBody>
      </p:sp>
    </p:spTree>
    <p:extLst>
      <p:ext uri="{BB962C8B-B14F-4D97-AF65-F5344CB8AC3E}">
        <p14:creationId xmlns:p14="http://schemas.microsoft.com/office/powerpoint/2010/main" val="11032045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DBCBCAD-E39A-4207-ABDF-112A876C156A}" type="datetimeFigureOut">
              <a:rPr lang="en-GB" smtClean="0"/>
              <a:pPr/>
              <a:t>13/09/2013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E700E6-FF09-42E4-95CA-EDA8C16C46AF}" type="slidenum">
              <a:rPr lang="en-GB" smtClean="0"/>
              <a:pPr/>
              <a:t>‹#›</a:t>
            </a:fld>
            <a:endParaRPr lang="en-GB"/>
          </a:p>
        </p:txBody>
      </p:sp>
    </p:spTree>
    <p:extLst>
      <p:ext uri="{BB962C8B-B14F-4D97-AF65-F5344CB8AC3E}">
        <p14:creationId xmlns:p14="http://schemas.microsoft.com/office/powerpoint/2010/main" val="26925712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DBCBCAD-E39A-4207-ABDF-112A876C156A}" type="datetimeFigureOut">
              <a:rPr lang="en-GB" smtClean="0"/>
              <a:pPr/>
              <a:t>13/09/2013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E700E6-FF09-42E4-95CA-EDA8C16C46AF}" type="slidenum">
              <a:rPr lang="en-GB" smtClean="0"/>
              <a:pPr/>
              <a:t>‹#›</a:t>
            </a:fld>
            <a:endParaRPr lang="en-GB"/>
          </a:p>
        </p:txBody>
      </p:sp>
    </p:spTree>
    <p:extLst>
      <p:ext uri="{BB962C8B-B14F-4D97-AF65-F5344CB8AC3E}">
        <p14:creationId xmlns:p14="http://schemas.microsoft.com/office/powerpoint/2010/main" val="16329923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DBCBCAD-E39A-4207-ABDF-112A876C156A}" type="datetimeFigureOut">
              <a:rPr lang="en-GB" smtClean="0"/>
              <a:pPr/>
              <a:t>13/09/2013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E700E6-FF09-42E4-95CA-EDA8C16C46AF}" type="slidenum">
              <a:rPr lang="en-GB" smtClean="0"/>
              <a:pPr/>
              <a:t>‹#›</a:t>
            </a:fld>
            <a:endParaRPr lang="en-GB"/>
          </a:p>
        </p:txBody>
      </p:sp>
    </p:spTree>
    <p:extLst>
      <p:ext uri="{BB962C8B-B14F-4D97-AF65-F5344CB8AC3E}">
        <p14:creationId xmlns:p14="http://schemas.microsoft.com/office/powerpoint/2010/main" val="2998512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DBCBCAD-E39A-4207-ABDF-112A876C156A}" type="datetimeFigureOut">
              <a:rPr lang="en-GB" smtClean="0"/>
              <a:pPr/>
              <a:t>13/09/2013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E700E6-FF09-42E4-95CA-EDA8C16C46AF}" type="slidenum">
              <a:rPr lang="en-GB" smtClean="0"/>
              <a:pPr/>
              <a:t>‹#›</a:t>
            </a:fld>
            <a:endParaRPr lang="en-GB"/>
          </a:p>
        </p:txBody>
      </p:sp>
    </p:spTree>
    <p:extLst>
      <p:ext uri="{BB962C8B-B14F-4D97-AF65-F5344CB8AC3E}">
        <p14:creationId xmlns:p14="http://schemas.microsoft.com/office/powerpoint/2010/main" val="1100976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DBCBCAD-E39A-4207-ABDF-112A876C156A}" type="datetimeFigureOut">
              <a:rPr lang="en-GB" smtClean="0"/>
              <a:pPr/>
              <a:t>13/09/2013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E700E6-FF09-42E4-95CA-EDA8C16C46AF}" type="slidenum">
              <a:rPr lang="en-GB" smtClean="0"/>
              <a:pPr/>
              <a:t>‹#›</a:t>
            </a:fld>
            <a:endParaRPr lang="en-GB"/>
          </a:p>
        </p:txBody>
      </p:sp>
    </p:spTree>
    <p:extLst>
      <p:ext uri="{BB962C8B-B14F-4D97-AF65-F5344CB8AC3E}">
        <p14:creationId xmlns:p14="http://schemas.microsoft.com/office/powerpoint/2010/main" val="36291709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DBCBCAD-E39A-4207-ABDF-112A876C156A}" type="datetimeFigureOut">
              <a:rPr lang="en-GB" smtClean="0"/>
              <a:pPr/>
              <a:t>13/09/2013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FE700E6-FF09-42E4-95CA-EDA8C16C46AF}" type="slidenum">
              <a:rPr lang="en-GB" smtClean="0"/>
              <a:pPr/>
              <a:t>‹#›</a:t>
            </a:fld>
            <a:endParaRPr lang="en-GB"/>
          </a:p>
        </p:txBody>
      </p:sp>
    </p:spTree>
    <p:extLst>
      <p:ext uri="{BB962C8B-B14F-4D97-AF65-F5344CB8AC3E}">
        <p14:creationId xmlns:p14="http://schemas.microsoft.com/office/powerpoint/2010/main" val="19188300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DBCBCAD-E39A-4207-ABDF-112A876C156A}" type="datetimeFigureOut">
              <a:rPr lang="en-GB" smtClean="0"/>
              <a:pPr/>
              <a:t>13/09/2013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FE700E6-FF09-42E4-95CA-EDA8C16C46AF}" type="slidenum">
              <a:rPr lang="en-GB" smtClean="0"/>
              <a:pPr/>
              <a:t>‹#›</a:t>
            </a:fld>
            <a:endParaRPr lang="en-GB"/>
          </a:p>
        </p:txBody>
      </p:sp>
    </p:spTree>
    <p:extLst>
      <p:ext uri="{BB962C8B-B14F-4D97-AF65-F5344CB8AC3E}">
        <p14:creationId xmlns:p14="http://schemas.microsoft.com/office/powerpoint/2010/main" val="10575132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DBCBCAD-E39A-4207-ABDF-112A876C156A}" type="datetimeFigureOut">
              <a:rPr lang="en-GB" smtClean="0"/>
              <a:pPr/>
              <a:t>13/09/2013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E700E6-FF09-42E4-95CA-EDA8C16C46AF}" type="slidenum">
              <a:rPr lang="en-GB" smtClean="0"/>
              <a:pPr/>
              <a:t>‹#›</a:t>
            </a:fld>
            <a:endParaRPr lang="en-GB"/>
          </a:p>
        </p:txBody>
      </p:sp>
    </p:spTree>
    <p:extLst>
      <p:ext uri="{BB962C8B-B14F-4D97-AF65-F5344CB8AC3E}">
        <p14:creationId xmlns:p14="http://schemas.microsoft.com/office/powerpoint/2010/main" val="3253884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BCBCAD-E39A-4207-ABDF-112A876C156A}" type="datetimeFigureOut">
              <a:rPr lang="en-GB" smtClean="0"/>
              <a:pPr/>
              <a:t>13/09/2013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FE700E6-FF09-42E4-95CA-EDA8C16C46AF}" type="slidenum">
              <a:rPr lang="en-GB" smtClean="0"/>
              <a:pPr/>
              <a:t>‹#›</a:t>
            </a:fld>
            <a:endParaRPr lang="en-GB"/>
          </a:p>
        </p:txBody>
      </p:sp>
    </p:spTree>
    <p:extLst>
      <p:ext uri="{BB962C8B-B14F-4D97-AF65-F5344CB8AC3E}">
        <p14:creationId xmlns:p14="http://schemas.microsoft.com/office/powerpoint/2010/main" val="41953775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BCBCAD-E39A-4207-ABDF-112A876C156A}" type="datetimeFigureOut">
              <a:rPr lang="en-GB" smtClean="0"/>
              <a:pPr/>
              <a:t>13/09/2013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FE700E6-FF09-42E4-95CA-EDA8C16C46AF}" type="slidenum">
              <a:rPr lang="en-GB" smtClean="0"/>
              <a:pPr/>
              <a:t>‹#›</a:t>
            </a:fld>
            <a:endParaRPr lang="en-GB"/>
          </a:p>
        </p:txBody>
      </p:sp>
    </p:spTree>
    <p:extLst>
      <p:ext uri="{BB962C8B-B14F-4D97-AF65-F5344CB8AC3E}">
        <p14:creationId xmlns:p14="http://schemas.microsoft.com/office/powerpoint/2010/main" val="31521918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BCBCAD-E39A-4207-ABDF-112A876C156A}" type="datetimeFigureOut">
              <a:rPr lang="en-GB" smtClean="0"/>
              <a:pPr/>
              <a:t>13/09/2013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FE700E6-FF09-42E4-95CA-EDA8C16C46AF}" type="slidenum">
              <a:rPr lang="en-GB" smtClean="0"/>
              <a:pPr/>
              <a:t>‹#›</a:t>
            </a:fld>
            <a:endParaRPr lang="en-GB"/>
          </a:p>
        </p:txBody>
      </p:sp>
    </p:spTree>
    <p:extLst>
      <p:ext uri="{BB962C8B-B14F-4D97-AF65-F5344CB8AC3E}">
        <p14:creationId xmlns:p14="http://schemas.microsoft.com/office/powerpoint/2010/main" val="10835455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BCBCAD-E39A-4207-ABDF-112A876C156A}" type="datetimeFigureOut">
              <a:rPr lang="en-GB" smtClean="0"/>
              <a:pPr/>
              <a:t>13/09/2013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E700E6-FF09-42E4-95CA-EDA8C16C46AF}" type="slidenum">
              <a:rPr lang="en-GB" smtClean="0"/>
              <a:pPr/>
              <a:t>‹#›</a:t>
            </a:fld>
            <a:endParaRPr lang="en-GB"/>
          </a:p>
        </p:txBody>
      </p:sp>
    </p:spTree>
    <p:extLst>
      <p:ext uri="{BB962C8B-B14F-4D97-AF65-F5344CB8AC3E}">
        <p14:creationId xmlns:p14="http://schemas.microsoft.com/office/powerpoint/2010/main" val="26572789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4.wdp"/></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www.youtube.com/watch?v=QjxpYsTjNPk" TargetMode="External"/><Relationship Id="rId3" Type="http://schemas.openxmlformats.org/officeDocument/2006/relationships/image" Target="../media/image4.jpeg"/><Relationship Id="rId7" Type="http://schemas.microsoft.com/office/2007/relationships/hdphoto" Target="../media/hdphoto3.wdp"/><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abrahamlincolnsclassroom.org/img/LincolninDelaware.jpg"/>
          <p:cNvPicPr>
            <a:picLocks noChangeAspect="1" noChangeArrowheads="1"/>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1947478" y="341943"/>
            <a:ext cx="5040559" cy="639213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 name="Title 1"/>
          <p:cNvSpPr>
            <a:spLocks noGrp="1"/>
          </p:cNvSpPr>
          <p:nvPr>
            <p:ph type="ctrTitle"/>
          </p:nvPr>
        </p:nvSpPr>
        <p:spPr>
          <a:xfrm>
            <a:off x="0" y="20721"/>
            <a:ext cx="9144000" cy="1470025"/>
          </a:xfrm>
        </p:spPr>
        <p:txBody>
          <a:bodyPr>
            <a:noAutofit/>
          </a:bodyPr>
          <a:lstStyle/>
          <a:p>
            <a:r>
              <a:rPr lang="en-GB" sz="4000" b="1" u="sng" dirty="0" smtClean="0"/>
              <a:t>Thinking about context (AO4</a:t>
            </a:r>
            <a:r>
              <a:rPr lang="en-GB" sz="4000" b="1" u="sng" dirty="0" smtClean="0"/>
              <a:t>)</a:t>
            </a:r>
            <a:br>
              <a:rPr lang="en-GB" sz="4000" b="1" u="sng" dirty="0" smtClean="0"/>
            </a:br>
            <a:r>
              <a:rPr lang="en-GB" sz="3200" b="1" dirty="0" smtClean="0">
                <a:solidFill>
                  <a:srgbClr val="FF0000"/>
                </a:solidFill>
              </a:rPr>
              <a:t>What do yo</a:t>
            </a:r>
            <a:r>
              <a:rPr lang="en-GB" sz="3200" b="1" dirty="0" smtClean="0">
                <a:solidFill>
                  <a:srgbClr val="FF0000"/>
                </a:solidFill>
              </a:rPr>
              <a:t>u think American ideals are based on?</a:t>
            </a:r>
            <a:endParaRPr lang="en-GB" sz="3200" b="1" dirty="0">
              <a:solidFill>
                <a:srgbClr val="FF0000"/>
              </a:solidFill>
            </a:endParaRPr>
          </a:p>
        </p:txBody>
      </p:sp>
      <p:sp>
        <p:nvSpPr>
          <p:cNvPr id="3" name="Subtitle 2"/>
          <p:cNvSpPr>
            <a:spLocks noGrp="1"/>
          </p:cNvSpPr>
          <p:nvPr>
            <p:ph type="subTitle" idx="1"/>
          </p:nvPr>
        </p:nvSpPr>
        <p:spPr>
          <a:xfrm>
            <a:off x="467544" y="1484784"/>
            <a:ext cx="8352928" cy="3024336"/>
          </a:xfrm>
        </p:spPr>
        <p:txBody>
          <a:bodyPr>
            <a:normAutofit/>
          </a:bodyPr>
          <a:lstStyle/>
          <a:p>
            <a:pPr algn="l"/>
            <a:r>
              <a:rPr lang="en-GB" b="1" dirty="0" smtClean="0">
                <a:solidFill>
                  <a:srgbClr val="800000"/>
                </a:solidFill>
                <a:latin typeface="Bookman Old Style" pitchFamily="18" charset="0"/>
              </a:rPr>
              <a:t>We hold these truths to be self-evident, that all men are created equal, that they are endowed by their Creator with certain unalienable Rights, that among these are Life, Liberty and the pursuit of Happiness.</a:t>
            </a:r>
            <a:endParaRPr lang="en-GB" b="1" dirty="0">
              <a:solidFill>
                <a:srgbClr val="800000"/>
              </a:solidFill>
              <a:latin typeface="Bookman Old Style" pitchFamily="18" charset="0"/>
            </a:endParaRPr>
          </a:p>
        </p:txBody>
      </p:sp>
      <p:sp>
        <p:nvSpPr>
          <p:cNvPr id="4" name="Subtitle 2"/>
          <p:cNvSpPr txBox="1">
            <a:spLocks/>
          </p:cNvSpPr>
          <p:nvPr/>
        </p:nvSpPr>
        <p:spPr>
          <a:xfrm>
            <a:off x="251520" y="4797152"/>
            <a:ext cx="8568952" cy="1686729"/>
          </a:xfrm>
          <a:prstGeom prst="rect">
            <a:avLst/>
          </a:prstGeom>
          <a:solidFill>
            <a:schemeClr val="tx1"/>
          </a:solidFill>
        </p:spPr>
        <p:txBody>
          <a:bodyPr vert="horz" lIns="91440" tIns="45720" rIns="91440" bIns="45720" rtlCol="0">
            <a:normAutofit fontScale="775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GB" dirty="0" smtClean="0"/>
              <a:t>The Declaration of Independence was the statement adopted by the Continental Congress on July 4, 1776, which announced that the thirteen American colonies, then at war with Great Britain, regarded themselves as independent states, and no longer a part of the British Empire.</a:t>
            </a:r>
            <a:endParaRPr lang="en-GB" dirty="0">
              <a:latin typeface="Bookman Old Style" pitchFamily="18" charset="0"/>
            </a:endParaRPr>
          </a:p>
        </p:txBody>
      </p:sp>
    </p:spTree>
    <p:extLst>
      <p:ext uri="{BB962C8B-B14F-4D97-AF65-F5344CB8AC3E}">
        <p14:creationId xmlns:p14="http://schemas.microsoft.com/office/powerpoint/2010/main" val="3588499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www.google.co.uk/url?source=imglanding&amp;ct=img&amp;q=http://mostbeautifulflower.com/wp-content/uploads/2011/07/Beautiful-Daisy-Flower-Picture-1.jpg&amp;sa=X&amp;ei=XpBQUL7eAYGi9QTNmIGwCg&amp;ved=0CA4Q8wc&amp;usg=AFQjCNHsDuIOSwQCxZoNAPf-qnzCKWJr2w"/>
          <p:cNvPicPr>
            <a:picLocks noChangeAspect="1" noChangeArrowheads="1"/>
          </p:cNvPicPr>
          <p:nvPr/>
        </p:nvPicPr>
        <p:blipFill>
          <a:blip r:embed="rId2" cstate="print">
            <a:duotone>
              <a:schemeClr val="bg2">
                <a:shade val="45000"/>
                <a:satMod val="135000"/>
              </a:schemeClr>
              <a:prstClr val="white"/>
            </a:duotone>
          </a:blip>
          <a:srcRect/>
          <a:stretch>
            <a:fillRect/>
          </a:stretch>
        </p:blipFill>
        <p:spPr bwMode="auto">
          <a:xfrm>
            <a:off x="1403648" y="188640"/>
            <a:ext cx="6570390" cy="6336704"/>
          </a:xfrm>
          <a:prstGeom prst="rect">
            <a:avLst/>
          </a:prstGeom>
          <a:noFill/>
        </p:spPr>
      </p:pic>
      <p:sp>
        <p:nvSpPr>
          <p:cNvPr id="2" name="Title 1"/>
          <p:cNvSpPr>
            <a:spLocks noGrp="1"/>
          </p:cNvSpPr>
          <p:nvPr>
            <p:ph type="title"/>
          </p:nvPr>
        </p:nvSpPr>
        <p:spPr>
          <a:xfrm>
            <a:off x="467544" y="0"/>
            <a:ext cx="8229600" cy="908720"/>
          </a:xfrm>
        </p:spPr>
        <p:txBody>
          <a:bodyPr/>
          <a:lstStyle/>
          <a:p>
            <a:r>
              <a:rPr lang="en-GB" dirty="0" smtClean="0">
                <a:latin typeface="Georgia" pitchFamily="18" charset="0"/>
              </a:rPr>
              <a:t>Daisy</a:t>
            </a:r>
            <a:endParaRPr lang="en-GB" dirty="0">
              <a:latin typeface="Georgia" pitchFamily="18" charset="0"/>
            </a:endParaRPr>
          </a:p>
        </p:txBody>
      </p:sp>
      <p:sp>
        <p:nvSpPr>
          <p:cNvPr id="3" name="Content Placeholder 2"/>
          <p:cNvSpPr>
            <a:spLocks noGrp="1"/>
          </p:cNvSpPr>
          <p:nvPr>
            <p:ph idx="1"/>
          </p:nvPr>
        </p:nvSpPr>
        <p:spPr>
          <a:xfrm>
            <a:off x="0" y="836712"/>
            <a:ext cx="9144000" cy="5616624"/>
          </a:xfrm>
        </p:spPr>
        <p:txBody>
          <a:bodyPr>
            <a:normAutofit fontScale="92500" lnSpcReduction="10000"/>
          </a:bodyPr>
          <a:lstStyle/>
          <a:p>
            <a:pPr marL="457200" indent="-457200">
              <a:buFont typeface="+mj-lt"/>
              <a:buAutoNum type="arabicPeriod"/>
            </a:pPr>
            <a:r>
              <a:rPr lang="en-GB" sz="2400" dirty="0" smtClean="0">
                <a:solidFill>
                  <a:srgbClr val="800000"/>
                </a:solidFill>
              </a:rPr>
              <a:t>Her voice: “...a singing compulsion, a whispered ‘Listen’, a promise that she had done gay, exciting things just a while since and that there were gay, exciting things hovering in the next hour.” (p14-15) </a:t>
            </a:r>
            <a:r>
              <a:rPr lang="en-GB" sz="2400" b="1" dirty="0" smtClean="0">
                <a:solidFill>
                  <a:srgbClr val="800000"/>
                </a:solidFill>
              </a:rPr>
              <a:t>Does Nick find Daisy attractive?</a:t>
            </a:r>
          </a:p>
          <a:p>
            <a:pPr marL="457200" indent="-457200">
              <a:buFont typeface="+mj-lt"/>
              <a:buAutoNum type="arabicPeriod"/>
            </a:pPr>
            <a:r>
              <a:rPr lang="en-GB" sz="2400" dirty="0" smtClean="0">
                <a:solidFill>
                  <a:srgbClr val="800000"/>
                </a:solidFill>
              </a:rPr>
              <a:t>“They were both in white, and their dresses were rippling and fluttering...” (p13)  </a:t>
            </a:r>
            <a:r>
              <a:rPr lang="en-GB" sz="2400" b="1" dirty="0" smtClean="0">
                <a:solidFill>
                  <a:srgbClr val="800000"/>
                </a:solidFill>
              </a:rPr>
              <a:t>What are the connotations of wearing white?</a:t>
            </a:r>
            <a:endParaRPr lang="en-GB" sz="2400" dirty="0" smtClean="0">
              <a:solidFill>
                <a:srgbClr val="800000"/>
              </a:solidFill>
            </a:endParaRPr>
          </a:p>
          <a:p>
            <a:pPr marL="457200" indent="-457200">
              <a:buFont typeface="+mj-lt"/>
              <a:buAutoNum type="arabicPeriod"/>
            </a:pPr>
            <a:r>
              <a:rPr lang="en-GB" sz="2400" dirty="0" smtClean="0">
                <a:solidFill>
                  <a:srgbClr val="800000"/>
                </a:solidFill>
              </a:rPr>
              <a:t>“What do people plan?” (p17) </a:t>
            </a:r>
            <a:r>
              <a:rPr lang="en-GB" sz="2400" b="1" dirty="0" smtClean="0">
                <a:solidFill>
                  <a:srgbClr val="800000"/>
                </a:solidFill>
              </a:rPr>
              <a:t>How does Daisy spend her days?</a:t>
            </a:r>
          </a:p>
          <a:p>
            <a:pPr marL="457200" indent="-457200">
              <a:buFont typeface="+mj-lt"/>
              <a:buAutoNum type="arabicPeriod"/>
            </a:pPr>
            <a:r>
              <a:rPr lang="en-GB" sz="2400" dirty="0" smtClean="0">
                <a:solidFill>
                  <a:srgbClr val="800000"/>
                </a:solidFill>
              </a:rPr>
              <a:t>“I saw that turbulent emotions possessed her.” (p21)</a:t>
            </a:r>
          </a:p>
          <a:p>
            <a:pPr marL="457200" indent="-457200">
              <a:buFont typeface="+mj-lt"/>
              <a:buAutoNum type="arabicPeriod"/>
            </a:pPr>
            <a:r>
              <a:rPr lang="en-GB" sz="2400" dirty="0" smtClean="0">
                <a:solidFill>
                  <a:srgbClr val="800000"/>
                </a:solidFill>
              </a:rPr>
              <a:t>“Well, I’ve had a very bad time, Nick, and I’m pretty cynical about everything.”  </a:t>
            </a:r>
            <a:r>
              <a:rPr lang="en-GB" sz="2400" b="1" dirty="0" smtClean="0">
                <a:solidFill>
                  <a:srgbClr val="800000"/>
                </a:solidFill>
              </a:rPr>
              <a:t>What is causing Daisy such misery?</a:t>
            </a:r>
          </a:p>
          <a:p>
            <a:pPr marL="457200" indent="-457200">
              <a:buFont typeface="+mj-lt"/>
              <a:buAutoNum type="arabicPeriod"/>
            </a:pPr>
            <a:r>
              <a:rPr lang="en-GB" sz="2400" dirty="0" smtClean="0">
                <a:solidFill>
                  <a:srgbClr val="800000"/>
                </a:solidFill>
              </a:rPr>
              <a:t>“- that’s the best thing a girl can be in this world, a beautiful little fool.” (p22) </a:t>
            </a:r>
            <a:r>
              <a:rPr lang="en-GB" sz="2400" b="1" dirty="0" smtClean="0">
                <a:solidFill>
                  <a:srgbClr val="800000"/>
                </a:solidFill>
              </a:rPr>
              <a:t>Does this description suit Daisy?</a:t>
            </a:r>
          </a:p>
          <a:p>
            <a:pPr marL="457200" indent="-457200">
              <a:buFont typeface="+mj-lt"/>
              <a:buAutoNum type="arabicPeriod"/>
            </a:pPr>
            <a:r>
              <a:rPr lang="en-GB" sz="2400" dirty="0" smtClean="0">
                <a:solidFill>
                  <a:srgbClr val="800000"/>
                </a:solidFill>
              </a:rPr>
              <a:t>Consider Nick’s response to Daisy’s outburst on p22. How does this influence the reader’s impression of Daisy in chapter one?</a:t>
            </a:r>
          </a:p>
          <a:p>
            <a:pPr marL="457200" indent="-457200">
              <a:buFont typeface="+mj-lt"/>
              <a:buAutoNum type="arabicPeriod"/>
            </a:pPr>
            <a:r>
              <a:rPr lang="en-GB" sz="2400" dirty="0" smtClean="0">
                <a:solidFill>
                  <a:srgbClr val="800000"/>
                </a:solidFill>
              </a:rPr>
              <a:t>“..surprising me by opening up in a flower-like way.” </a:t>
            </a:r>
            <a:r>
              <a:rPr lang="en-GB" sz="2400" b="1" dirty="0" smtClean="0">
                <a:solidFill>
                  <a:srgbClr val="800000"/>
                </a:solidFill>
              </a:rPr>
              <a:t>Does the name ‘Daisy’ suit the character?</a:t>
            </a:r>
            <a:endParaRPr lang="en-GB" sz="2400" b="1" dirty="0">
              <a:solidFill>
                <a:srgbClr val="800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snuffbooks.com/wp-content/uploads/2012/08/Books-3.jpg"/>
          <p:cNvPicPr>
            <a:picLocks noChangeAspect="1" noChangeArrowheads="1"/>
          </p:cNvPicPr>
          <p:nvPr/>
        </p:nvPicPr>
        <p:blipFill>
          <a:blip r:embed="rId3" cstate="print">
            <a:duotone>
              <a:prstClr val="black"/>
              <a:schemeClr val="tx2">
                <a:tint val="45000"/>
                <a:satMod val="400000"/>
              </a:schemeClr>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45463" y="836712"/>
            <a:ext cx="8808914" cy="554461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95536" y="0"/>
            <a:ext cx="8229600" cy="836712"/>
          </a:xfrm>
        </p:spPr>
        <p:txBody>
          <a:bodyPr/>
          <a:lstStyle/>
          <a:p>
            <a:r>
              <a:rPr lang="en-GB" dirty="0" smtClean="0">
                <a:latin typeface="Georgia" pitchFamily="18" charset="0"/>
              </a:rPr>
              <a:t>Gatsby</a:t>
            </a:r>
            <a:endParaRPr lang="en-GB" dirty="0">
              <a:latin typeface="Georgia" pitchFamily="18" charset="0"/>
            </a:endParaRPr>
          </a:p>
        </p:txBody>
      </p:sp>
      <p:sp>
        <p:nvSpPr>
          <p:cNvPr id="3" name="Content Placeholder 2"/>
          <p:cNvSpPr>
            <a:spLocks noGrp="1"/>
          </p:cNvSpPr>
          <p:nvPr>
            <p:ph idx="1"/>
          </p:nvPr>
        </p:nvSpPr>
        <p:spPr>
          <a:xfrm>
            <a:off x="467544" y="980728"/>
            <a:ext cx="8229600" cy="5400600"/>
          </a:xfrm>
        </p:spPr>
        <p:txBody>
          <a:bodyPr>
            <a:normAutofit/>
          </a:bodyPr>
          <a:lstStyle/>
          <a:p>
            <a:r>
              <a:rPr lang="en-GB" sz="2400" dirty="0" smtClean="0">
                <a:solidFill>
                  <a:schemeClr val="bg1"/>
                </a:solidFill>
                <a:latin typeface="Georgia" pitchFamily="18" charset="0"/>
              </a:rPr>
              <a:t>What does Nick admire about Gatsby? How</a:t>
            </a:r>
          </a:p>
          <a:p>
            <a:pPr>
              <a:buNone/>
            </a:pPr>
            <a:r>
              <a:rPr lang="en-GB" sz="2400" dirty="0" smtClean="0">
                <a:solidFill>
                  <a:schemeClr val="bg1"/>
                </a:solidFill>
                <a:latin typeface="Georgia" pitchFamily="18" charset="0"/>
              </a:rPr>
              <a:t>	does this reinforce a point already made by the narrator? Use quotations to assist your explanation (p7-8).</a:t>
            </a:r>
          </a:p>
          <a:p>
            <a:r>
              <a:rPr lang="en-GB" sz="2400" dirty="0" smtClean="0">
                <a:solidFill>
                  <a:schemeClr val="bg1"/>
                </a:solidFill>
                <a:latin typeface="Georgia" pitchFamily="18" charset="0"/>
              </a:rPr>
              <a:t>What does Gatsby’s home suggest about the character? Consider location and appearance in your answer. Compare this description with that of the Buchanan’s house on p12.</a:t>
            </a:r>
          </a:p>
          <a:p>
            <a:r>
              <a:rPr lang="en-GB" sz="2400" dirty="0" smtClean="0">
                <a:solidFill>
                  <a:schemeClr val="bg1"/>
                </a:solidFill>
                <a:latin typeface="Georgia" pitchFamily="18" charset="0"/>
              </a:rPr>
              <a:t>How does Nick present Gatsby to the reader on his first sighting of his neighbour?</a:t>
            </a:r>
          </a:p>
          <a:p>
            <a:r>
              <a:rPr lang="en-GB" sz="2400" dirty="0" smtClean="0">
                <a:solidFill>
                  <a:schemeClr val="bg1"/>
                </a:solidFill>
                <a:latin typeface="Georgia" pitchFamily="18" charset="0"/>
              </a:rPr>
              <a:t>What is the significance of the green light (which will be mentioned again?) Consider the symbolic quality of green.</a:t>
            </a:r>
          </a:p>
          <a:p>
            <a:pPr>
              <a:buNone/>
            </a:pPr>
            <a:endParaRPr lang="en-GB" sz="2400" b="1" dirty="0">
              <a:solidFill>
                <a:schemeClr val="bg1"/>
              </a:solidFill>
              <a:latin typeface="Georgia"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67544" y="188640"/>
            <a:ext cx="8229600" cy="936104"/>
          </a:xfrm>
        </p:spPr>
        <p:txBody>
          <a:bodyPr>
            <a:normAutofit/>
          </a:bodyPr>
          <a:lstStyle/>
          <a:p>
            <a:r>
              <a:rPr lang="en-GB" sz="3600" b="1" u="sng" dirty="0" smtClean="0">
                <a:latin typeface="Georgia" pitchFamily="18" charset="0"/>
              </a:rPr>
              <a:t>Symbolism</a:t>
            </a:r>
            <a:r>
              <a:rPr lang="en-GB" sz="3600" b="1" u="sng" dirty="0" smtClean="0">
                <a:solidFill>
                  <a:srgbClr val="0070C0"/>
                </a:solidFill>
                <a:latin typeface="Georgia" pitchFamily="18" charset="0"/>
              </a:rPr>
              <a:t> (A03)</a:t>
            </a:r>
            <a:r>
              <a:rPr lang="en-GB" sz="3600" b="1" u="sng" dirty="0" smtClean="0">
                <a:latin typeface="Georgia" pitchFamily="18" charset="0"/>
              </a:rPr>
              <a:t> </a:t>
            </a:r>
          </a:p>
        </p:txBody>
      </p:sp>
      <p:sp>
        <p:nvSpPr>
          <p:cNvPr id="31747" name="Rectangle 3"/>
          <p:cNvSpPr>
            <a:spLocks noGrp="1" noChangeArrowheads="1"/>
          </p:cNvSpPr>
          <p:nvPr>
            <p:ph type="body" idx="1"/>
          </p:nvPr>
        </p:nvSpPr>
        <p:spPr>
          <a:xfrm>
            <a:off x="251520" y="1340768"/>
            <a:ext cx="8568952" cy="5256584"/>
          </a:xfrm>
        </p:spPr>
        <p:txBody>
          <a:bodyPr>
            <a:noAutofit/>
          </a:bodyPr>
          <a:lstStyle/>
          <a:p>
            <a:pPr eaLnBrk="1" hangingPunct="1">
              <a:lnSpc>
                <a:spcPct val="80000"/>
              </a:lnSpc>
            </a:pPr>
            <a:r>
              <a:rPr lang="en-GB" sz="2200" dirty="0" smtClean="0">
                <a:solidFill>
                  <a:schemeClr val="bg1"/>
                </a:solidFill>
                <a:latin typeface="Georgia" pitchFamily="18" charset="0"/>
              </a:rPr>
              <a:t>It could represent money – green is the colour of money in America and this could be a symbol of “the dream” and achieving wealth. </a:t>
            </a:r>
          </a:p>
          <a:p>
            <a:pPr eaLnBrk="1" hangingPunct="1">
              <a:lnSpc>
                <a:spcPct val="80000"/>
              </a:lnSpc>
            </a:pPr>
            <a:endParaRPr lang="en-GB" sz="2200" dirty="0" smtClean="0">
              <a:solidFill>
                <a:schemeClr val="bg1"/>
              </a:solidFill>
              <a:latin typeface="Georgia" pitchFamily="18" charset="0"/>
            </a:endParaRPr>
          </a:p>
          <a:p>
            <a:pPr eaLnBrk="1" hangingPunct="1">
              <a:lnSpc>
                <a:spcPct val="80000"/>
              </a:lnSpc>
            </a:pPr>
            <a:r>
              <a:rPr lang="en-GB" sz="2200" dirty="0" smtClean="0">
                <a:solidFill>
                  <a:schemeClr val="bg1"/>
                </a:solidFill>
                <a:latin typeface="Georgia" pitchFamily="18" charset="0"/>
              </a:rPr>
              <a:t>Alternatively, green can represent jealously and envy and this could indeed be applied to Gatsby’s desire to be part of East Egg society and to be just like them, while knowing that he will never be good enough. </a:t>
            </a:r>
          </a:p>
          <a:p>
            <a:pPr eaLnBrk="1" hangingPunct="1">
              <a:lnSpc>
                <a:spcPct val="80000"/>
              </a:lnSpc>
            </a:pPr>
            <a:endParaRPr lang="en-GB" sz="2200" dirty="0" smtClean="0">
              <a:solidFill>
                <a:schemeClr val="bg1"/>
              </a:solidFill>
              <a:latin typeface="Georgia" pitchFamily="18" charset="0"/>
            </a:endParaRPr>
          </a:p>
          <a:p>
            <a:pPr eaLnBrk="1" hangingPunct="1">
              <a:lnSpc>
                <a:spcPct val="80000"/>
              </a:lnSpc>
            </a:pPr>
            <a:r>
              <a:rPr lang="en-GB" sz="2200" dirty="0" smtClean="0">
                <a:solidFill>
                  <a:schemeClr val="bg1"/>
                </a:solidFill>
                <a:latin typeface="Georgia" pitchFamily="18" charset="0"/>
              </a:rPr>
              <a:t>The light could also represent Daisy, like a beacon calling him forward and putting him under her spell. </a:t>
            </a:r>
          </a:p>
          <a:p>
            <a:pPr eaLnBrk="1" hangingPunct="1">
              <a:lnSpc>
                <a:spcPct val="80000"/>
              </a:lnSpc>
            </a:pPr>
            <a:endParaRPr lang="en-GB" sz="2200" dirty="0" smtClean="0">
              <a:solidFill>
                <a:schemeClr val="bg1"/>
              </a:solidFill>
              <a:latin typeface="Georgia" pitchFamily="18" charset="0"/>
            </a:endParaRPr>
          </a:p>
          <a:p>
            <a:pPr eaLnBrk="1" hangingPunct="1">
              <a:lnSpc>
                <a:spcPct val="80000"/>
              </a:lnSpc>
            </a:pPr>
            <a:r>
              <a:rPr lang="en-GB" sz="2200" dirty="0" smtClean="0">
                <a:solidFill>
                  <a:schemeClr val="bg1"/>
                </a:solidFill>
                <a:latin typeface="Georgia" pitchFamily="18" charset="0"/>
              </a:rPr>
              <a:t>By placing this episode at the end of the chapter, Fitzgerald effectively foreshadows and delays Gatsby's introduction to the novel, and his obsession with Daisy Buchanan – indeed, by painting a comprehensively damning portrait of her character in this chapter, he questions the very wisdom of this love. </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6000" b="1" dirty="0" smtClean="0">
                <a:latin typeface="Georgia" pitchFamily="18" charset="0"/>
              </a:rPr>
              <a:t>Home Learning </a:t>
            </a:r>
            <a:endParaRPr lang="en-GB" sz="6000" b="1" dirty="0">
              <a:latin typeface="Georgia" pitchFamily="18" charset="0"/>
            </a:endParaRPr>
          </a:p>
        </p:txBody>
      </p:sp>
      <p:sp>
        <p:nvSpPr>
          <p:cNvPr id="3" name="Content Placeholder 2"/>
          <p:cNvSpPr>
            <a:spLocks noGrp="1"/>
          </p:cNvSpPr>
          <p:nvPr>
            <p:ph idx="1"/>
          </p:nvPr>
        </p:nvSpPr>
        <p:spPr>
          <a:xfrm>
            <a:off x="457200" y="1556792"/>
            <a:ext cx="8229600" cy="4569371"/>
          </a:xfrm>
        </p:spPr>
        <p:txBody>
          <a:bodyPr>
            <a:normAutofit/>
          </a:bodyPr>
          <a:lstStyle/>
          <a:p>
            <a:r>
              <a:rPr lang="en-GB" sz="3600" dirty="0" smtClean="0">
                <a:latin typeface="Georgia" pitchFamily="18" charset="0"/>
              </a:rPr>
              <a:t>Read Chapter 2 and 3 – next lesson </a:t>
            </a:r>
          </a:p>
          <a:p>
            <a:endParaRPr lang="en-GB" sz="4000" dirty="0" smtClean="0">
              <a:latin typeface="Comic Sans MS" pitchFamily="66" charset="0"/>
            </a:endParaRPr>
          </a:p>
          <a:p>
            <a:endParaRPr lang="en-GB" sz="4000" dirty="0">
              <a:latin typeface="Comic Sans MS" pitchFamily="66" charset="0"/>
            </a:endParaRPr>
          </a:p>
        </p:txBody>
      </p:sp>
      <p:sp>
        <p:nvSpPr>
          <p:cNvPr id="4" name="Rectangle 5"/>
          <p:cNvSpPr txBox="1">
            <a:spLocks noChangeArrowheads="1"/>
          </p:cNvSpPr>
          <p:nvPr/>
        </p:nvSpPr>
        <p:spPr>
          <a:xfrm>
            <a:off x="467544" y="2564904"/>
            <a:ext cx="8229600" cy="3888432"/>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80000"/>
              </a:lnSpc>
              <a:spcBef>
                <a:spcPct val="20000"/>
              </a:spcBef>
              <a:spcAft>
                <a:spcPts val="0"/>
              </a:spcAft>
              <a:buClrTx/>
              <a:buSzTx/>
              <a:tabLst/>
              <a:defRPr/>
            </a:pPr>
            <a:r>
              <a:rPr kumimoji="0" lang="en-GB" sz="2800" b="0" i="0" u="none" strike="noStrike" kern="1200" cap="none" spc="0" normalizeH="0" baseline="0" noProof="0" dirty="0" smtClean="0">
                <a:ln>
                  <a:noFill/>
                </a:ln>
                <a:solidFill>
                  <a:schemeClr val="tx1"/>
                </a:solidFill>
                <a:effectLst/>
                <a:uLnTx/>
                <a:uFillTx/>
                <a:latin typeface="Georgia" pitchFamily="18" charset="0"/>
              </a:rPr>
              <a:t>Write a brief description of the 3 different parties we have seen so far: </a:t>
            </a:r>
          </a:p>
          <a:p>
            <a:pPr marL="742950" marR="0" lvl="1" indent="-28575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GB" sz="2400" b="0" i="0" u="none" strike="noStrike" kern="1200" cap="none" spc="0" normalizeH="0" baseline="0" noProof="0" dirty="0" smtClean="0">
                <a:ln>
                  <a:noFill/>
                </a:ln>
                <a:solidFill>
                  <a:schemeClr val="tx1"/>
                </a:solidFill>
                <a:effectLst/>
                <a:uLnTx/>
                <a:uFillTx/>
                <a:latin typeface="Georgia" pitchFamily="18" charset="0"/>
              </a:rPr>
              <a:t>dinner party at </a:t>
            </a:r>
            <a:r>
              <a:rPr kumimoji="0" lang="en-GB" sz="2400" b="0" i="0" u="none" strike="noStrike" kern="1200" cap="none" spc="0" normalizeH="0" baseline="0" noProof="0" dirty="0" err="1" smtClean="0">
                <a:ln>
                  <a:noFill/>
                </a:ln>
                <a:solidFill>
                  <a:schemeClr val="tx1"/>
                </a:solidFill>
                <a:effectLst/>
                <a:uLnTx/>
                <a:uFillTx/>
                <a:latin typeface="Georgia" pitchFamily="18" charset="0"/>
              </a:rPr>
              <a:t>Buchanans</a:t>
            </a:r>
            <a:r>
              <a:rPr kumimoji="0" lang="en-GB" sz="2400" b="0" i="0" u="none" strike="noStrike" kern="1200" cap="none" spc="0" normalizeH="0" baseline="0" noProof="0" dirty="0" smtClean="0">
                <a:ln>
                  <a:noFill/>
                </a:ln>
                <a:solidFill>
                  <a:schemeClr val="tx1"/>
                </a:solidFill>
                <a:effectLst/>
                <a:uLnTx/>
                <a:uFillTx/>
                <a:latin typeface="Georgia" pitchFamily="18" charset="0"/>
              </a:rPr>
              <a:t> (chapter 1)</a:t>
            </a:r>
          </a:p>
          <a:p>
            <a:pPr marL="742950" marR="0" lvl="1" indent="-28575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GB" sz="2400" b="0" i="0" u="none" strike="noStrike" kern="1200" cap="none" spc="0" normalizeH="0" baseline="0" noProof="0" dirty="0" smtClean="0">
                <a:ln>
                  <a:noFill/>
                </a:ln>
                <a:solidFill>
                  <a:schemeClr val="tx1"/>
                </a:solidFill>
                <a:effectLst/>
                <a:uLnTx/>
                <a:uFillTx/>
                <a:latin typeface="Georgia" pitchFamily="18" charset="0"/>
              </a:rPr>
              <a:t>party in Tom's flat in NYC (chapter 2)</a:t>
            </a:r>
          </a:p>
          <a:p>
            <a:pPr marL="742950" marR="0" lvl="1" indent="-28575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GB" sz="2400" b="0" i="0" u="none" strike="noStrike" kern="1200" cap="none" spc="0" normalizeH="0" baseline="0" noProof="0" dirty="0" smtClean="0">
                <a:ln>
                  <a:noFill/>
                </a:ln>
                <a:solidFill>
                  <a:schemeClr val="tx1"/>
                </a:solidFill>
                <a:effectLst/>
                <a:uLnTx/>
                <a:uFillTx/>
                <a:latin typeface="Georgia" pitchFamily="18" charset="0"/>
              </a:rPr>
              <a:t>party at Gatsby's (chapter 3)</a:t>
            </a:r>
          </a:p>
          <a:p>
            <a:pPr marL="742950" marR="0" lvl="1" indent="-285750" algn="l" defTabSz="914400" rtl="0" eaLnBrk="1" fontAlgn="auto" latinLnBrk="0" hangingPunct="1">
              <a:lnSpc>
                <a:spcPct val="80000"/>
              </a:lnSpc>
              <a:spcBef>
                <a:spcPct val="20000"/>
              </a:spcBef>
              <a:spcAft>
                <a:spcPts val="0"/>
              </a:spcAft>
              <a:buClrTx/>
              <a:buSzTx/>
              <a:buFont typeface="Arial" pitchFamily="34" charset="0"/>
              <a:buChar char="–"/>
              <a:tabLst/>
              <a:defRPr/>
            </a:pPr>
            <a:endParaRPr kumimoji="0" lang="en-GB" sz="2400" b="0" i="0" u="none" strike="noStrike" kern="1200" cap="none" spc="0" normalizeH="0" baseline="0" noProof="0" dirty="0" smtClean="0">
              <a:ln>
                <a:noFill/>
              </a:ln>
              <a:solidFill>
                <a:schemeClr val="tx1"/>
              </a:solidFill>
              <a:effectLst/>
              <a:uLnTx/>
              <a:uFillTx/>
              <a:latin typeface="Georgia" pitchFamily="18" charset="0"/>
            </a:endParaRP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GB" sz="2800" b="0" i="0" u="none" strike="noStrike" kern="1200" cap="none" spc="0" normalizeH="0" baseline="0" noProof="0" dirty="0" smtClean="0">
                <a:ln>
                  <a:noFill/>
                </a:ln>
                <a:solidFill>
                  <a:schemeClr val="tx1"/>
                </a:solidFill>
                <a:effectLst/>
                <a:uLnTx/>
                <a:uFillTx/>
                <a:latin typeface="Georgia" pitchFamily="18" charset="0"/>
              </a:rPr>
              <a:t>Why might Fitzgerald have chosen to structure the first 3 chapters like this? How do the succession of parties shape the reader's understanding of the novel? </a:t>
            </a:r>
            <a:endParaRPr kumimoji="0" lang="en-GB" sz="2800" b="0" i="0" u="none" strike="noStrike" kern="1200" cap="none" spc="0" normalizeH="0" baseline="0" noProof="0" dirty="0">
              <a:ln>
                <a:noFill/>
              </a:ln>
              <a:solidFill>
                <a:schemeClr val="tx1"/>
              </a:solidFill>
              <a:effectLst/>
              <a:uLnTx/>
              <a:uFillTx/>
              <a:latin typeface="Georgia"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familyonbikes.org/blog/wp-content/uploads/2011/09/american-flag.jpg"/>
          <p:cNvPicPr>
            <a:picLocks noChangeAspect="1" noChangeArrowheads="1"/>
          </p:cNvPicPr>
          <p:nvPr/>
        </p:nvPicPr>
        <p:blipFill>
          <a:blip r:embed="rId2" cstate="print">
            <a:extLst>
              <a:ext uri="{BEBA8EAE-BF5A-486C-A8C5-ECC9F3942E4B}">
                <a14:imgProps xmlns:a14="http://schemas.microsoft.com/office/drawing/2010/main">
                  <a14:imgLayer r:embed="rId3">
                    <a14:imgEffect>
                      <a14:saturation sat="660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539552" y="548680"/>
            <a:ext cx="8136904" cy="542460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0"/>
            <a:ext cx="8229600" cy="692696"/>
          </a:xfrm>
        </p:spPr>
        <p:txBody>
          <a:bodyPr>
            <a:normAutofit fontScale="90000"/>
          </a:bodyPr>
          <a:lstStyle/>
          <a:p>
            <a:r>
              <a:rPr lang="en-GB" dirty="0" smtClean="0">
                <a:latin typeface="Georgia" pitchFamily="18" charset="0"/>
              </a:rPr>
              <a:t>Thinking about context (AO4)</a:t>
            </a:r>
            <a:endParaRPr lang="en-GB" dirty="0">
              <a:latin typeface="Georgia" pitchFamily="18" charset="0"/>
            </a:endParaRPr>
          </a:p>
        </p:txBody>
      </p:sp>
      <p:sp>
        <p:nvSpPr>
          <p:cNvPr id="3" name="Content Placeholder 2"/>
          <p:cNvSpPr>
            <a:spLocks noGrp="1"/>
          </p:cNvSpPr>
          <p:nvPr>
            <p:ph idx="1"/>
          </p:nvPr>
        </p:nvSpPr>
        <p:spPr>
          <a:xfrm>
            <a:off x="467544" y="1124744"/>
            <a:ext cx="8280920" cy="4493095"/>
          </a:xfrm>
        </p:spPr>
        <p:txBody>
          <a:bodyPr>
            <a:noAutofit/>
          </a:bodyPr>
          <a:lstStyle/>
          <a:p>
            <a:pPr marL="0" indent="0">
              <a:buNone/>
            </a:pPr>
            <a:r>
              <a:rPr lang="en-GB" sz="4000" b="1" dirty="0" smtClean="0">
                <a:latin typeface="Bookman Old Style" pitchFamily="18" charset="0"/>
              </a:rPr>
              <a:t>“Life should be better and richer and fuller for everyone, with opportunity for each according to ability or achievement."  </a:t>
            </a:r>
          </a:p>
          <a:p>
            <a:pPr marL="0" indent="0">
              <a:buNone/>
            </a:pPr>
            <a:endParaRPr lang="en-GB" sz="4000" b="1" dirty="0" smtClean="0">
              <a:latin typeface="Bookman Old Style" pitchFamily="18" charset="0"/>
            </a:endParaRPr>
          </a:p>
          <a:p>
            <a:pPr marL="0" indent="0">
              <a:buNone/>
            </a:pPr>
            <a:endParaRPr lang="en-GB" sz="4000" b="1" dirty="0" smtClean="0">
              <a:latin typeface="Bookman Old Style" pitchFamily="18" charset="0"/>
            </a:endParaRPr>
          </a:p>
          <a:p>
            <a:pPr marL="0" indent="0" algn="r">
              <a:buNone/>
            </a:pPr>
            <a:r>
              <a:rPr lang="en-GB" dirty="0" smtClean="0">
                <a:latin typeface="Bookman Old Style" pitchFamily="18" charset="0"/>
              </a:rPr>
              <a:t>(</a:t>
            </a:r>
            <a:r>
              <a:rPr lang="en-GB" dirty="0">
                <a:latin typeface="Bookman Old Style" pitchFamily="18" charset="0"/>
              </a:rPr>
              <a:t>J</a:t>
            </a:r>
            <a:r>
              <a:rPr lang="en-GB" dirty="0" smtClean="0">
                <a:latin typeface="Bookman Old Style" pitchFamily="18" charset="0"/>
              </a:rPr>
              <a:t>ames </a:t>
            </a:r>
            <a:r>
              <a:rPr lang="en-GB" dirty="0" err="1" smtClean="0">
                <a:latin typeface="Bookman Old Style" pitchFamily="18" charset="0"/>
              </a:rPr>
              <a:t>Truslow</a:t>
            </a:r>
            <a:r>
              <a:rPr lang="en-GB" dirty="0" smtClean="0">
                <a:latin typeface="Bookman Old Style" pitchFamily="18" charset="0"/>
              </a:rPr>
              <a:t> 1931)</a:t>
            </a:r>
            <a:endParaRPr lang="en-GB" dirty="0">
              <a:latin typeface="Bookman Old Style" pitchFamily="18" charset="0"/>
            </a:endParaRPr>
          </a:p>
        </p:txBody>
      </p:sp>
      <p:sp>
        <p:nvSpPr>
          <p:cNvPr id="5" name="Content Placeholder 2"/>
          <p:cNvSpPr txBox="1">
            <a:spLocks/>
          </p:cNvSpPr>
          <p:nvPr/>
        </p:nvSpPr>
        <p:spPr>
          <a:xfrm>
            <a:off x="0" y="4542385"/>
            <a:ext cx="9144000" cy="2315615"/>
          </a:xfrm>
          <a:prstGeom prst="rect">
            <a:avLst/>
          </a:prstGeom>
          <a:solidFill>
            <a:srgbClr val="002060"/>
          </a:solidFill>
          <a:ln>
            <a:solidFill>
              <a:srgbClr val="C00000"/>
            </a:solid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2800" dirty="0" smtClean="0">
                <a:solidFill>
                  <a:schemeClr val="bg1"/>
                </a:solidFill>
                <a:latin typeface="Bookman Old Style" pitchFamily="18" charset="0"/>
              </a:rPr>
              <a:t>The </a:t>
            </a:r>
            <a:r>
              <a:rPr lang="en-GB" sz="2800" b="1" dirty="0" smtClean="0">
                <a:solidFill>
                  <a:schemeClr val="bg1"/>
                </a:solidFill>
                <a:latin typeface="Bookman Old Style" pitchFamily="18" charset="0"/>
              </a:rPr>
              <a:t>American Dream</a:t>
            </a:r>
            <a:r>
              <a:rPr lang="en-GB" sz="2800" dirty="0" smtClean="0">
                <a:solidFill>
                  <a:schemeClr val="bg1"/>
                </a:solidFill>
                <a:latin typeface="Bookman Old Style" pitchFamily="18" charset="0"/>
              </a:rPr>
              <a:t> is a national ethos of the United States; a set of ideals in which freedom includes the opportunity for prosperity and success, and an upward social mobility achieved through hard work.</a:t>
            </a:r>
            <a:endParaRPr lang="en-GB" sz="2800" dirty="0">
              <a:solidFill>
                <a:schemeClr val="bg1"/>
              </a:solidFill>
              <a:latin typeface="Bookman Old Style" pitchFamily="18" charset="0"/>
            </a:endParaRPr>
          </a:p>
        </p:txBody>
      </p:sp>
    </p:spTree>
    <p:extLst>
      <p:ext uri="{BB962C8B-B14F-4D97-AF65-F5344CB8AC3E}">
        <p14:creationId xmlns:p14="http://schemas.microsoft.com/office/powerpoint/2010/main" val="3681780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t2.gstatic.com/images?q=tbn:ANd9GcQuHQq4ZHLdbo-CT2XU4D8J7aqSAh3nF-X4UyNMURzATTNtrnP27G6KCwEMgA"/>
          <p:cNvPicPr>
            <a:picLocks noChangeAspect="1" noChangeArrowheads="1"/>
          </p:cNvPicPr>
          <p:nvPr/>
        </p:nvPicPr>
        <p:blipFill>
          <a:blip r:embed="rId2" cstate="print">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0" y="2996438"/>
            <a:ext cx="2971593" cy="386156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ictforlearning.org.uk/gcse2010-12/files/2011/10/flapper-dancing.jpg"/>
          <p:cNvPicPr>
            <a:picLocks noChangeAspect="1" noChangeArrowheads="1"/>
          </p:cNvPicPr>
          <p:nvPr/>
        </p:nvPicPr>
        <p:blipFill>
          <a:blip r:embed="rId3" cstate="print">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6156176" y="2996439"/>
            <a:ext cx="3057525" cy="386156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vampirediaries.alloyentertainment.com/wp-content/blogs.dir/6/files/mystic-falls-decade-dance-the-roaring-twenties/1920s-party.jpg"/>
          <p:cNvPicPr>
            <a:picLocks noChangeAspect="1" noChangeArrowheads="1"/>
          </p:cNvPicPr>
          <p:nvPr/>
        </p:nvPicPr>
        <p:blipFill>
          <a:blip r:embed="rId4" cstate="print">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2974435" y="2928740"/>
            <a:ext cx="3181741" cy="392925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jazzscope.com/TW%20Doc%20Evans%201927%2072.jpg"/>
          <p:cNvPicPr>
            <a:picLocks noChangeAspect="1" noChangeArrowheads="1"/>
          </p:cNvPicPr>
          <p:nvPr/>
        </p:nvPicPr>
        <p:blipFill>
          <a:blip r:embed="rId5" cstate="print">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3779911" y="0"/>
            <a:ext cx="5355141" cy="328498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www.familysecuritymatters.org/imgLib/20081221_flappers.bmp"/>
          <p:cNvPicPr>
            <a:picLocks noChangeAspect="1" noChangeArrowheads="1"/>
          </p:cNvPicPr>
          <p:nvPr/>
        </p:nvPicPr>
        <p:blipFill>
          <a:blip r:embed="rId6" cstate="print">
            <a:extLst>
              <a:ext uri="{BEBA8EAE-BF5A-486C-A8C5-ECC9F3942E4B}">
                <a14:imgProps xmlns:a14="http://schemas.microsoft.com/office/drawing/2010/main">
                  <a14:imgLayer r:embed="rId7">
                    <a14:imgEffect>
                      <a14:saturation sat="660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0" y="-1"/>
            <a:ext cx="3779912" cy="299643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0505" y="42905"/>
            <a:ext cx="8229600" cy="1143000"/>
          </a:xfrm>
        </p:spPr>
        <p:txBody>
          <a:bodyPr>
            <a:normAutofit/>
          </a:bodyPr>
          <a:lstStyle/>
          <a:p>
            <a:r>
              <a:rPr lang="en-GB" dirty="0" smtClean="0">
                <a:hlinkClick r:id="rId8"/>
              </a:rPr>
              <a:t>The Jazz Age</a:t>
            </a:r>
            <a:endParaRPr lang="en-GB" dirty="0"/>
          </a:p>
        </p:txBody>
      </p:sp>
      <p:sp>
        <p:nvSpPr>
          <p:cNvPr id="3" name="Content Placeholder 2"/>
          <p:cNvSpPr>
            <a:spLocks noGrp="1"/>
          </p:cNvSpPr>
          <p:nvPr>
            <p:ph idx="1"/>
          </p:nvPr>
        </p:nvSpPr>
        <p:spPr>
          <a:xfrm>
            <a:off x="450505" y="1268760"/>
            <a:ext cx="8229600" cy="5184576"/>
          </a:xfrm>
          <a:solidFill>
            <a:schemeClr val="accent2">
              <a:lumMod val="75000"/>
              <a:alpha val="69000"/>
            </a:schemeClr>
          </a:solidFill>
        </p:spPr>
        <p:txBody>
          <a:bodyPr/>
          <a:lstStyle/>
          <a:p>
            <a:pPr marL="0" indent="0">
              <a:buNone/>
            </a:pPr>
            <a:r>
              <a:rPr lang="en-GB" dirty="0" smtClean="0">
                <a:solidFill>
                  <a:schemeClr val="bg1"/>
                </a:solidFill>
              </a:rPr>
              <a:t>Watch the film about The Jazz Age and note down all the key facts about this time in American history.</a:t>
            </a:r>
            <a:endParaRPr lang="en-GB" dirty="0">
              <a:solidFill>
                <a:schemeClr val="bg1"/>
              </a:solidFill>
            </a:endParaRPr>
          </a:p>
        </p:txBody>
      </p:sp>
    </p:spTree>
    <p:extLst>
      <p:ext uri="{BB962C8B-B14F-4D97-AF65-F5344CB8AC3E}">
        <p14:creationId xmlns:p14="http://schemas.microsoft.com/office/powerpoint/2010/main" val="26185902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Great%20Gatsby"/>
          <p:cNvPicPr>
            <a:picLocks noChangeAspect="1" noChangeArrowheads="1"/>
          </p:cNvPicPr>
          <p:nvPr/>
        </p:nvPicPr>
        <p:blipFill>
          <a:blip r:embed="rId3" cstate="print"/>
          <a:srcRect/>
          <a:stretch>
            <a:fillRect/>
          </a:stretch>
        </p:blipFill>
        <p:spPr bwMode="auto">
          <a:xfrm>
            <a:off x="0" y="0"/>
            <a:ext cx="3352800" cy="6858000"/>
          </a:xfrm>
          <a:prstGeom prst="rect">
            <a:avLst/>
          </a:prstGeom>
          <a:noFill/>
        </p:spPr>
      </p:pic>
      <p:sp>
        <p:nvSpPr>
          <p:cNvPr id="28675" name="Text Box 3"/>
          <p:cNvSpPr txBox="1">
            <a:spLocks noChangeArrowheads="1"/>
          </p:cNvSpPr>
          <p:nvPr/>
        </p:nvSpPr>
        <p:spPr bwMode="auto">
          <a:xfrm>
            <a:off x="3603063" y="567898"/>
            <a:ext cx="5181600" cy="830997"/>
          </a:xfrm>
          <a:prstGeom prst="rect">
            <a:avLst/>
          </a:prstGeom>
          <a:noFill/>
          <a:ln w="28575">
            <a:solidFill>
              <a:srgbClr val="FF0000"/>
            </a:solidFill>
            <a:prstDash val="dash"/>
            <a:miter lim="800000"/>
            <a:headEnd/>
            <a:tailEnd/>
          </a:ln>
          <a:effectLst/>
        </p:spPr>
        <p:txBody>
          <a:bodyPr>
            <a:spAutoFit/>
          </a:bodyPr>
          <a:lstStyle/>
          <a:p>
            <a:pPr algn="ctr">
              <a:spcBef>
                <a:spcPct val="50000"/>
              </a:spcBef>
            </a:pPr>
            <a:r>
              <a:rPr lang="en-GB" sz="2400" dirty="0">
                <a:effectLst>
                  <a:outerShdw blurRad="38100" dist="38100" dir="2700000" algn="tl">
                    <a:srgbClr val="808080"/>
                  </a:outerShdw>
                </a:effectLst>
                <a:latin typeface="Comic Sans MS" pitchFamily="66" charset="0"/>
              </a:rPr>
              <a:t>Historical Background and Context of ‘The Great Gatsby’</a:t>
            </a:r>
          </a:p>
        </p:txBody>
      </p:sp>
      <p:sp>
        <p:nvSpPr>
          <p:cNvPr id="28676" name="Text Box 4"/>
          <p:cNvSpPr txBox="1">
            <a:spLocks noChangeArrowheads="1"/>
          </p:cNvSpPr>
          <p:nvPr/>
        </p:nvSpPr>
        <p:spPr bwMode="auto">
          <a:xfrm>
            <a:off x="3488763" y="1988840"/>
            <a:ext cx="5410200" cy="4524315"/>
          </a:xfrm>
          <a:prstGeom prst="rect">
            <a:avLst/>
          </a:prstGeom>
          <a:solidFill>
            <a:srgbClr val="FFFFFF"/>
          </a:solidFill>
          <a:ln w="9525">
            <a:noFill/>
            <a:miter lim="800000"/>
            <a:headEnd/>
            <a:tailEnd/>
          </a:ln>
          <a:effectLst/>
        </p:spPr>
        <p:txBody>
          <a:bodyPr>
            <a:spAutoFit/>
          </a:bodyPr>
          <a:lstStyle/>
          <a:p>
            <a:pPr>
              <a:spcBef>
                <a:spcPct val="50000"/>
              </a:spcBef>
            </a:pPr>
            <a:r>
              <a:rPr lang="en-GB" sz="1800" dirty="0">
                <a:latin typeface="Comic Sans MS" pitchFamily="66" charset="0"/>
              </a:rPr>
              <a:t>F. Scott Fitzgerald was writing during the 1920s and the final draft of ‘The Great Gatsby’ was completed in 1925.</a:t>
            </a:r>
          </a:p>
          <a:p>
            <a:pPr>
              <a:spcBef>
                <a:spcPct val="50000"/>
              </a:spcBef>
            </a:pPr>
            <a:r>
              <a:rPr lang="en-GB" sz="1800" dirty="0" smtClean="0">
                <a:latin typeface="Comic Sans MS" pitchFamily="66" charset="0"/>
              </a:rPr>
              <a:t>Post-war </a:t>
            </a:r>
            <a:r>
              <a:rPr lang="en-GB" sz="1800" dirty="0">
                <a:latin typeface="Comic Sans MS" pitchFamily="66" charset="0"/>
              </a:rPr>
              <a:t>America was a place of huge transformations where The American Dream inspired many but disillusioned others as it was an era of unprecedented prosperity and material excess. </a:t>
            </a:r>
          </a:p>
          <a:p>
            <a:pPr>
              <a:spcBef>
                <a:spcPct val="50000"/>
              </a:spcBef>
            </a:pPr>
            <a:r>
              <a:rPr lang="en-GB" sz="1800" dirty="0">
                <a:latin typeface="Comic Sans MS" pitchFamily="66" charset="0"/>
              </a:rPr>
              <a:t>The country saw many changes and developments and some of these can be categorised under the following headings that link to ‘The Great Gatsby’: The Jazz Age / Advertising and the Mass Market / Conspicuous Consumption / Prohibition and Organised Crime / Mass Culture / Photographs.</a:t>
            </a:r>
          </a:p>
        </p:txBody>
      </p:sp>
    </p:spTree>
    <p:extLst>
      <p:ext uri="{BB962C8B-B14F-4D97-AF65-F5344CB8AC3E}">
        <p14:creationId xmlns:p14="http://schemas.microsoft.com/office/powerpoint/2010/main" val="2110993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8675"/>
                                        </p:tgtEl>
                                        <p:attrNameLst>
                                          <p:attrName>style.visibility</p:attrName>
                                        </p:attrNameLst>
                                      </p:cBhvr>
                                      <p:to>
                                        <p:strVal val="visible"/>
                                      </p:to>
                                    </p:set>
                                    <p:anim calcmode="lin" valueType="num">
                                      <p:cBhvr additive="base">
                                        <p:cTn id="7" dur="500" fill="hold"/>
                                        <p:tgtEl>
                                          <p:spTgt spid="28675"/>
                                        </p:tgtEl>
                                        <p:attrNameLst>
                                          <p:attrName>ppt_x</p:attrName>
                                        </p:attrNameLst>
                                      </p:cBhvr>
                                      <p:tavLst>
                                        <p:tav tm="0">
                                          <p:val>
                                            <p:strVal val="0-#ppt_w/2"/>
                                          </p:val>
                                        </p:tav>
                                        <p:tav tm="100000">
                                          <p:val>
                                            <p:strVal val="#ppt_x"/>
                                          </p:val>
                                        </p:tav>
                                      </p:tavLst>
                                    </p:anim>
                                    <p:anim calcmode="lin" valueType="num">
                                      <p:cBhvr additive="base">
                                        <p:cTn id="8" dur="500" fill="hold"/>
                                        <p:tgtEl>
                                          <p:spTgt spid="2867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8676"/>
                                        </p:tgtEl>
                                        <p:attrNameLst>
                                          <p:attrName>style.visibility</p:attrName>
                                        </p:attrNameLst>
                                      </p:cBhvr>
                                      <p:to>
                                        <p:strVal val="visible"/>
                                      </p:to>
                                    </p:set>
                                    <p:anim calcmode="lin" valueType="num">
                                      <p:cBhvr additive="base">
                                        <p:cTn id="13" dur="500" fill="hold"/>
                                        <p:tgtEl>
                                          <p:spTgt spid="28676"/>
                                        </p:tgtEl>
                                        <p:attrNameLst>
                                          <p:attrName>ppt_x</p:attrName>
                                        </p:attrNameLst>
                                      </p:cBhvr>
                                      <p:tavLst>
                                        <p:tav tm="0">
                                          <p:val>
                                            <p:strVal val="0-#ppt_w/2"/>
                                          </p:val>
                                        </p:tav>
                                        <p:tav tm="100000">
                                          <p:val>
                                            <p:strVal val="#ppt_x"/>
                                          </p:val>
                                        </p:tav>
                                      </p:tavLst>
                                    </p:anim>
                                    <p:anim calcmode="lin" valueType="num">
                                      <p:cBhvr additive="base">
                                        <p:cTn id="14" dur="500" fill="hold"/>
                                        <p:tgtEl>
                                          <p:spTgt spid="2867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animBg="1" autoUpdateAnimBg="0"/>
      <p:bldP spid="28676" grpId="0" animBg="1"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snuffbooks.com/wp-content/uploads/2012/08/Books-3.jpg"/>
          <p:cNvPicPr>
            <a:picLocks noChangeAspect="1" noChangeArrowheads="1"/>
          </p:cNvPicPr>
          <p:nvPr/>
        </p:nvPicPr>
        <p:blipFill>
          <a:blip r:embed="rId2" cstate="print">
            <a:duotone>
              <a:prstClr val="black"/>
              <a:schemeClr val="tx2">
                <a:tint val="45000"/>
                <a:satMod val="400000"/>
              </a:schemeClr>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45463" y="1680619"/>
            <a:ext cx="8808914" cy="496855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835696" y="-8697"/>
            <a:ext cx="7308304" cy="1143000"/>
          </a:xfrm>
        </p:spPr>
        <p:txBody>
          <a:bodyPr>
            <a:normAutofit/>
          </a:bodyPr>
          <a:lstStyle/>
          <a:p>
            <a:r>
              <a:rPr lang="en-GB" sz="3600" dirty="0" smtClean="0">
                <a:latin typeface="Georgia" pitchFamily="18" charset="0"/>
              </a:rPr>
              <a:t>The </a:t>
            </a:r>
            <a:r>
              <a:rPr lang="en-GB" sz="3600" dirty="0" smtClean="0">
                <a:latin typeface="Georgia" pitchFamily="18" charset="0"/>
              </a:rPr>
              <a:t>Narrator (AO2 &amp; AO3)</a:t>
            </a:r>
            <a:endParaRPr lang="en-GB" sz="3600" dirty="0">
              <a:latin typeface="Georgia" pitchFamily="18" charset="0"/>
            </a:endParaRPr>
          </a:p>
        </p:txBody>
      </p:sp>
      <p:sp>
        <p:nvSpPr>
          <p:cNvPr id="3" name="Content Placeholder 2"/>
          <p:cNvSpPr>
            <a:spLocks noGrp="1"/>
          </p:cNvSpPr>
          <p:nvPr>
            <p:ph idx="1"/>
          </p:nvPr>
        </p:nvSpPr>
        <p:spPr>
          <a:xfrm>
            <a:off x="184742" y="980728"/>
            <a:ext cx="8784976" cy="720081"/>
          </a:xfrm>
        </p:spPr>
        <p:txBody>
          <a:bodyPr>
            <a:normAutofit/>
          </a:bodyPr>
          <a:lstStyle/>
          <a:p>
            <a:pPr marL="0" indent="0">
              <a:buNone/>
            </a:pPr>
            <a:r>
              <a:rPr lang="en-GB" dirty="0">
                <a:solidFill>
                  <a:srgbClr val="800000"/>
                </a:solidFill>
                <a:latin typeface="Georgia" pitchFamily="18" charset="0"/>
              </a:rPr>
              <a:t>It is the narrator who puts the ‘great’ in Gatsby. </a:t>
            </a:r>
            <a:endParaRPr lang="en-GB" dirty="0" smtClean="0">
              <a:solidFill>
                <a:srgbClr val="800000"/>
              </a:solidFill>
              <a:latin typeface="Georgia" pitchFamily="18" charset="0"/>
            </a:endParaRPr>
          </a:p>
          <a:p>
            <a:pPr marL="0" indent="0">
              <a:buNone/>
            </a:pPr>
            <a:endParaRPr lang="en-GB" dirty="0">
              <a:solidFill>
                <a:srgbClr val="800000"/>
              </a:solidFill>
              <a:latin typeface="Georgia" pitchFamily="18" charset="0"/>
            </a:endParaRPr>
          </a:p>
        </p:txBody>
      </p:sp>
      <p:sp>
        <p:nvSpPr>
          <p:cNvPr id="5" name="TextBox 4"/>
          <p:cNvSpPr txBox="1"/>
          <p:nvPr/>
        </p:nvSpPr>
        <p:spPr>
          <a:xfrm>
            <a:off x="233870" y="1700809"/>
            <a:ext cx="8730618" cy="1107996"/>
          </a:xfrm>
          <a:prstGeom prst="rect">
            <a:avLst/>
          </a:prstGeom>
          <a:noFill/>
        </p:spPr>
        <p:txBody>
          <a:bodyPr wrap="square" rtlCol="0">
            <a:spAutoFit/>
          </a:bodyPr>
          <a:lstStyle/>
          <a:p>
            <a:pPr marL="342900" indent="-342900">
              <a:buFont typeface="Arial" pitchFamily="34" charset="0"/>
              <a:buChar char="•"/>
            </a:pPr>
            <a:r>
              <a:rPr lang="en-GB" sz="2400" dirty="0">
                <a:solidFill>
                  <a:schemeClr val="bg1"/>
                </a:solidFill>
              </a:rPr>
              <a:t>What are the advantages and disadvantages of having a narrator who is also one of the main characters?</a:t>
            </a:r>
          </a:p>
          <a:p>
            <a:endParaRPr lang="en-GB" dirty="0"/>
          </a:p>
        </p:txBody>
      </p:sp>
      <p:sp>
        <p:nvSpPr>
          <p:cNvPr id="8" name="TextBox 7"/>
          <p:cNvSpPr txBox="1"/>
          <p:nvPr/>
        </p:nvSpPr>
        <p:spPr>
          <a:xfrm>
            <a:off x="223759" y="2564904"/>
            <a:ext cx="8730618" cy="2585323"/>
          </a:xfrm>
          <a:prstGeom prst="rect">
            <a:avLst/>
          </a:prstGeom>
          <a:noFill/>
        </p:spPr>
        <p:txBody>
          <a:bodyPr wrap="square" rtlCol="0">
            <a:spAutoFit/>
          </a:bodyPr>
          <a:lstStyle/>
          <a:p>
            <a:pPr marL="342900" indent="-342900">
              <a:buFont typeface="Arial" pitchFamily="34" charset="0"/>
              <a:buChar char="•"/>
            </a:pPr>
            <a:r>
              <a:rPr lang="en-GB" sz="2400" b="1" dirty="0" smtClean="0">
                <a:solidFill>
                  <a:schemeClr val="bg1"/>
                </a:solidFill>
              </a:rPr>
              <a:t>The novel </a:t>
            </a:r>
            <a:r>
              <a:rPr lang="en-GB" sz="2400" b="1" dirty="0">
                <a:solidFill>
                  <a:schemeClr val="bg1"/>
                </a:solidFill>
              </a:rPr>
              <a:t>opens with the narrator and an aphorism: </a:t>
            </a:r>
            <a:r>
              <a:rPr lang="en-GB" sz="2400" dirty="0">
                <a:solidFill>
                  <a:schemeClr val="bg1"/>
                </a:solidFill>
              </a:rPr>
              <a:t>‘</a:t>
            </a:r>
            <a:r>
              <a:rPr lang="en-GB" sz="2400" i="1" dirty="0">
                <a:solidFill>
                  <a:schemeClr val="bg1"/>
                </a:solidFill>
              </a:rPr>
              <a:t>Whenever you feel like criticising anyone, just remember that all the people in the world haven’t had the advantages that you have.’ </a:t>
            </a:r>
            <a:r>
              <a:rPr lang="en-GB" sz="2400" dirty="0" smtClean="0">
                <a:solidFill>
                  <a:schemeClr val="bg1"/>
                </a:solidFill>
              </a:rPr>
              <a:t>One </a:t>
            </a:r>
            <a:r>
              <a:rPr lang="en-GB" sz="2400" dirty="0">
                <a:solidFill>
                  <a:schemeClr val="bg1"/>
                </a:solidFill>
              </a:rPr>
              <a:t>consequence of this for Nick </a:t>
            </a:r>
            <a:r>
              <a:rPr lang="en-GB" sz="2400" dirty="0" err="1">
                <a:solidFill>
                  <a:schemeClr val="bg1"/>
                </a:solidFill>
              </a:rPr>
              <a:t>Carraway</a:t>
            </a:r>
            <a:r>
              <a:rPr lang="en-GB" sz="2400" dirty="0">
                <a:solidFill>
                  <a:schemeClr val="bg1"/>
                </a:solidFill>
              </a:rPr>
              <a:t> is that he is </a:t>
            </a:r>
            <a:r>
              <a:rPr lang="en-GB" sz="2400" i="1" dirty="0">
                <a:solidFill>
                  <a:schemeClr val="bg1"/>
                </a:solidFill>
              </a:rPr>
              <a:t>‘inclined to reserve all judgements</a:t>
            </a:r>
            <a:r>
              <a:rPr lang="en-GB" sz="2400" i="1" dirty="0" smtClean="0">
                <a:solidFill>
                  <a:schemeClr val="bg1"/>
                </a:solidFill>
              </a:rPr>
              <a:t>’. </a:t>
            </a:r>
            <a:r>
              <a:rPr lang="en-GB" sz="2400" b="1" dirty="0" smtClean="0">
                <a:solidFill>
                  <a:schemeClr val="bg1"/>
                </a:solidFill>
              </a:rPr>
              <a:t>What </a:t>
            </a:r>
            <a:r>
              <a:rPr lang="en-GB" sz="2400" b="1" dirty="0">
                <a:solidFill>
                  <a:schemeClr val="bg1"/>
                </a:solidFill>
              </a:rPr>
              <a:t>is the moral </a:t>
            </a:r>
            <a:r>
              <a:rPr lang="en-GB" sz="2400" b="1" dirty="0" smtClean="0">
                <a:solidFill>
                  <a:schemeClr val="bg1"/>
                </a:solidFill>
              </a:rPr>
              <a:t>message behind </a:t>
            </a:r>
            <a:r>
              <a:rPr lang="en-GB" sz="2400" b="1" dirty="0">
                <a:solidFill>
                  <a:schemeClr val="bg1"/>
                </a:solidFill>
              </a:rPr>
              <a:t>this statement, and what other consequences might there be?</a:t>
            </a:r>
          </a:p>
          <a:p>
            <a:endParaRPr lang="en-GB" dirty="0"/>
          </a:p>
        </p:txBody>
      </p:sp>
      <p:sp>
        <p:nvSpPr>
          <p:cNvPr id="9" name="TextBox 8"/>
          <p:cNvSpPr txBox="1"/>
          <p:nvPr/>
        </p:nvSpPr>
        <p:spPr>
          <a:xfrm>
            <a:off x="223759" y="4797152"/>
            <a:ext cx="8730618" cy="2215991"/>
          </a:xfrm>
          <a:prstGeom prst="rect">
            <a:avLst/>
          </a:prstGeom>
          <a:noFill/>
        </p:spPr>
        <p:txBody>
          <a:bodyPr wrap="square" rtlCol="0">
            <a:spAutoFit/>
          </a:bodyPr>
          <a:lstStyle/>
          <a:p>
            <a:pPr marL="342900" indent="-342900">
              <a:buFont typeface="Arial" pitchFamily="34" charset="0"/>
              <a:buChar char="•"/>
            </a:pPr>
            <a:r>
              <a:rPr lang="en-GB" sz="2400" dirty="0">
                <a:solidFill>
                  <a:schemeClr val="bg1"/>
                </a:solidFill>
              </a:rPr>
              <a:t>He then qualifies that statement by defining advantages as ‘fundamental decencies</a:t>
            </a:r>
            <a:r>
              <a:rPr lang="en-GB" sz="2400" dirty="0" smtClean="0">
                <a:solidFill>
                  <a:schemeClr val="bg1"/>
                </a:solidFill>
              </a:rPr>
              <a:t>’ </a:t>
            </a:r>
            <a:r>
              <a:rPr lang="en-GB" sz="2400" dirty="0">
                <a:solidFill>
                  <a:schemeClr val="bg1"/>
                </a:solidFill>
              </a:rPr>
              <a:t>thereby setting up a reference point for the reader. What is this and what else is the reader invited to do?</a:t>
            </a:r>
          </a:p>
          <a:p>
            <a:pPr marL="342900" indent="-342900">
              <a:buFont typeface="Arial" pitchFamily="34" charset="0"/>
              <a:buChar char="•"/>
            </a:pPr>
            <a:r>
              <a:rPr lang="en-GB" sz="2400" dirty="0">
                <a:solidFill>
                  <a:schemeClr val="bg1"/>
                </a:solidFill>
              </a:rPr>
              <a:t>He is also telling the reader something about his account of events and the manner of telling. What is it?</a:t>
            </a:r>
          </a:p>
          <a:p>
            <a:endParaRPr lang="en-GB" dirty="0"/>
          </a:p>
        </p:txBody>
      </p:sp>
      <p:sp>
        <p:nvSpPr>
          <p:cNvPr id="4" name="TextBox 3"/>
          <p:cNvSpPr txBox="1"/>
          <p:nvPr/>
        </p:nvSpPr>
        <p:spPr>
          <a:xfrm rot="21403557">
            <a:off x="161892" y="259038"/>
            <a:ext cx="2483768" cy="646331"/>
          </a:xfrm>
          <a:prstGeom prst="rect">
            <a:avLst/>
          </a:prstGeom>
          <a:noFill/>
        </p:spPr>
        <p:txBody>
          <a:bodyPr wrap="square" rtlCol="0">
            <a:spAutoFit/>
          </a:bodyPr>
          <a:lstStyle/>
          <a:p>
            <a:pPr algn="ctr"/>
            <a:r>
              <a:rPr lang="en-GB" b="1" dirty="0" smtClean="0">
                <a:solidFill>
                  <a:srgbClr val="FF0000"/>
                </a:solidFill>
              </a:rPr>
              <a:t>Silent debate followed by an open gallery. </a:t>
            </a:r>
            <a:endParaRPr lang="en-GB" b="1" dirty="0">
              <a:solidFill>
                <a:srgbClr val="FF0000"/>
              </a:solidFill>
            </a:endParaRPr>
          </a:p>
        </p:txBody>
      </p:sp>
    </p:spTree>
    <p:extLst>
      <p:ext uri="{BB962C8B-B14F-4D97-AF65-F5344CB8AC3E}">
        <p14:creationId xmlns:p14="http://schemas.microsoft.com/office/powerpoint/2010/main" val="493083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snuffbooks.com/wp-content/uploads/2012/08/Books-3.jpg"/>
          <p:cNvPicPr>
            <a:picLocks noChangeAspect="1" noChangeArrowheads="1"/>
          </p:cNvPicPr>
          <p:nvPr/>
        </p:nvPicPr>
        <p:blipFill>
          <a:blip r:embed="rId2" cstate="print">
            <a:duotone>
              <a:prstClr val="black"/>
              <a:schemeClr val="tx2">
                <a:tint val="45000"/>
                <a:satMod val="400000"/>
              </a:schemeClr>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45463" y="836712"/>
            <a:ext cx="8808914" cy="602128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95536" y="0"/>
            <a:ext cx="8229600" cy="980728"/>
          </a:xfrm>
        </p:spPr>
        <p:txBody>
          <a:bodyPr>
            <a:normAutofit/>
          </a:bodyPr>
          <a:lstStyle/>
          <a:p>
            <a:r>
              <a:rPr lang="en-GB" sz="2800" b="1" u="sng" dirty="0" smtClean="0">
                <a:latin typeface="Georgia" pitchFamily="18" charset="0"/>
              </a:rPr>
              <a:t>Who is Nick </a:t>
            </a:r>
            <a:r>
              <a:rPr lang="en-GB" sz="2800" b="1" u="sng" dirty="0" err="1" smtClean="0">
                <a:latin typeface="Georgia" pitchFamily="18" charset="0"/>
              </a:rPr>
              <a:t>Carraway</a:t>
            </a:r>
            <a:r>
              <a:rPr lang="en-GB" sz="2800" b="1" u="sng" dirty="0" smtClean="0">
                <a:latin typeface="Georgia" pitchFamily="18" charset="0"/>
              </a:rPr>
              <a:t>? (AO2)</a:t>
            </a:r>
            <a:endParaRPr lang="en-GB" sz="2800" b="1" u="sng" dirty="0">
              <a:latin typeface="Georgia" pitchFamily="18" charset="0"/>
            </a:endParaRPr>
          </a:p>
        </p:txBody>
      </p:sp>
      <p:sp>
        <p:nvSpPr>
          <p:cNvPr id="3" name="Content Placeholder 2"/>
          <p:cNvSpPr>
            <a:spLocks noGrp="1"/>
          </p:cNvSpPr>
          <p:nvPr>
            <p:ph idx="1"/>
          </p:nvPr>
        </p:nvSpPr>
        <p:spPr>
          <a:xfrm>
            <a:off x="251520" y="836712"/>
            <a:ext cx="8712968" cy="6021288"/>
          </a:xfrm>
        </p:spPr>
        <p:txBody>
          <a:bodyPr>
            <a:normAutofit/>
          </a:bodyPr>
          <a:lstStyle/>
          <a:p>
            <a:r>
              <a:rPr lang="en-GB" sz="2400" dirty="0" smtClean="0">
                <a:solidFill>
                  <a:schemeClr val="bg1"/>
                </a:solidFill>
                <a:latin typeface="Georgia" pitchFamily="18" charset="0"/>
              </a:rPr>
              <a:t>“My family have been well-to-do people in this Middle Western city for three generations....we have a tradition that we’re descended from the Dukes of </a:t>
            </a:r>
            <a:r>
              <a:rPr lang="en-GB" sz="2400" dirty="0" err="1" smtClean="0">
                <a:solidFill>
                  <a:schemeClr val="bg1"/>
                </a:solidFill>
                <a:latin typeface="Georgia" pitchFamily="18" charset="0"/>
              </a:rPr>
              <a:t>Buccleuch</a:t>
            </a:r>
            <a:r>
              <a:rPr lang="en-GB" sz="2400" dirty="0" smtClean="0">
                <a:solidFill>
                  <a:schemeClr val="bg1"/>
                </a:solidFill>
                <a:latin typeface="Georgia" pitchFamily="18" charset="0"/>
              </a:rPr>
              <a:t>...” (p8)</a:t>
            </a:r>
          </a:p>
          <a:p>
            <a:r>
              <a:rPr lang="en-GB" sz="2400" dirty="0" smtClean="0">
                <a:solidFill>
                  <a:schemeClr val="bg1"/>
                </a:solidFill>
                <a:latin typeface="Georgia" pitchFamily="18" charset="0"/>
              </a:rPr>
              <a:t>“ I graduated from New Haven in 1915, just a quarter of a century after my father...I participated in that delayed Teutonic migration known as the Great War.” (p9)</a:t>
            </a:r>
          </a:p>
          <a:p>
            <a:r>
              <a:rPr lang="en-GB" sz="2400" dirty="0" smtClean="0">
                <a:solidFill>
                  <a:schemeClr val="bg1"/>
                </a:solidFill>
                <a:latin typeface="Georgia" pitchFamily="18" charset="0"/>
              </a:rPr>
              <a:t>“Father agreed to finance me for a year, and after various delays I came East. Permanently, I thought, in the spring of twenty-two.” (p9)</a:t>
            </a:r>
          </a:p>
          <a:p>
            <a:r>
              <a:rPr lang="en-GB" sz="2400" dirty="0" smtClean="0">
                <a:solidFill>
                  <a:schemeClr val="bg1"/>
                </a:solidFill>
                <a:latin typeface="Georgia" pitchFamily="18" charset="0"/>
              </a:rPr>
              <a:t>“...</a:t>
            </a:r>
            <a:r>
              <a:rPr lang="en-GB" sz="2400" dirty="0" smtClean="0">
                <a:solidFill>
                  <a:schemeClr val="bg1"/>
                </a:solidFill>
                <a:latin typeface="Georgia" pitchFamily="18" charset="0"/>
              </a:rPr>
              <a:t>promising to unfold the shining secrets that only Midas and Morgan and Maecenas knew.” (p10)</a:t>
            </a:r>
          </a:p>
          <a:p>
            <a:r>
              <a:rPr lang="en-GB" sz="2400" dirty="0" smtClean="0">
                <a:solidFill>
                  <a:schemeClr val="bg1"/>
                </a:solidFill>
                <a:latin typeface="Georgia" pitchFamily="18" charset="0"/>
              </a:rPr>
              <a:t>“</a:t>
            </a:r>
            <a:r>
              <a:rPr lang="en-GB" sz="2400" dirty="0" smtClean="0">
                <a:solidFill>
                  <a:schemeClr val="bg1"/>
                </a:solidFill>
                <a:latin typeface="Georgia" pitchFamily="18" charset="0"/>
              </a:rPr>
              <a:t>I love to see you at table, Nick. You remind me of a – of a rose, an absolute rose.” (p19)</a:t>
            </a:r>
          </a:p>
          <a:p>
            <a:r>
              <a:rPr lang="en-GB" sz="2400" dirty="0" smtClean="0">
                <a:solidFill>
                  <a:schemeClr val="bg1"/>
                </a:solidFill>
                <a:latin typeface="Georgia" pitchFamily="18" charset="0"/>
              </a:rPr>
              <a:t>“I was conscious of wanting to look squarely at everyone, and yet to avoid all eyes.” (p20-21)</a:t>
            </a:r>
            <a:endParaRPr lang="en-GB" sz="2400" dirty="0">
              <a:solidFill>
                <a:schemeClr val="bg1"/>
              </a:solidFill>
              <a:latin typeface="Georgia" pitchFamily="18" charset="0"/>
            </a:endParaRPr>
          </a:p>
        </p:txBody>
      </p:sp>
      <p:sp>
        <p:nvSpPr>
          <p:cNvPr id="5" name="TextBox 4"/>
          <p:cNvSpPr txBox="1"/>
          <p:nvPr/>
        </p:nvSpPr>
        <p:spPr>
          <a:xfrm rot="21033145">
            <a:off x="145463" y="116632"/>
            <a:ext cx="1402201" cy="646331"/>
          </a:xfrm>
          <a:prstGeom prst="rect">
            <a:avLst/>
          </a:prstGeom>
          <a:noFill/>
        </p:spPr>
        <p:txBody>
          <a:bodyPr wrap="square" rtlCol="0">
            <a:spAutoFit/>
          </a:bodyPr>
          <a:lstStyle/>
          <a:p>
            <a:pPr algn="ctr"/>
            <a:r>
              <a:rPr lang="en-GB" b="1" dirty="0" smtClean="0">
                <a:solidFill>
                  <a:srgbClr val="FF0000"/>
                </a:solidFill>
              </a:rPr>
              <a:t>Quote explosions </a:t>
            </a:r>
            <a:endParaRPr lang="en-GB" b="1" dirty="0">
              <a:solidFill>
                <a:srgbClr val="FF00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074" name="Picture 2" descr="http://www.google.co.uk/url?source=imglanding&amp;ct=img&amp;q=http://upload.wikimedia.org/wikipedia/commons/thumb/5/5d/Christopher_Columbus.PNG/220px-Christopher_Columbus.PNG&amp;sa=X&amp;ei=AHdQUKSUM4iE8ATO1YHABA&amp;ved=0CAwQ8wc&amp;usg=AFQjCNHDQEBFWO0I775zy5Ige5GaYJYSaw"/>
          <p:cNvPicPr>
            <a:picLocks noChangeAspect="1" noChangeArrowheads="1"/>
          </p:cNvPicPr>
          <p:nvPr/>
        </p:nvPicPr>
        <p:blipFill>
          <a:blip r:embed="rId2" cstate="print">
            <a:lum bright="-20000"/>
          </a:blip>
          <a:srcRect/>
          <a:stretch>
            <a:fillRect/>
          </a:stretch>
        </p:blipFill>
        <p:spPr bwMode="auto">
          <a:xfrm>
            <a:off x="1835696" y="332656"/>
            <a:ext cx="4896544" cy="5898112"/>
          </a:xfrm>
          <a:prstGeom prst="rect">
            <a:avLst/>
          </a:prstGeom>
          <a:noFill/>
        </p:spPr>
      </p:pic>
      <p:sp>
        <p:nvSpPr>
          <p:cNvPr id="2" name="Title 1"/>
          <p:cNvSpPr>
            <a:spLocks noGrp="1"/>
          </p:cNvSpPr>
          <p:nvPr>
            <p:ph type="title"/>
          </p:nvPr>
        </p:nvSpPr>
        <p:spPr>
          <a:xfrm>
            <a:off x="467544" y="0"/>
            <a:ext cx="8229600" cy="980728"/>
          </a:xfrm>
        </p:spPr>
        <p:txBody>
          <a:bodyPr/>
          <a:lstStyle/>
          <a:p>
            <a:r>
              <a:rPr lang="en-GB" dirty="0" smtClean="0">
                <a:solidFill>
                  <a:schemeClr val="bg1"/>
                </a:solidFill>
                <a:latin typeface="Georgia" pitchFamily="18" charset="0"/>
              </a:rPr>
              <a:t>The Eggs (AO4)</a:t>
            </a:r>
            <a:endParaRPr lang="en-GB" dirty="0">
              <a:solidFill>
                <a:schemeClr val="bg1"/>
              </a:solidFill>
              <a:latin typeface="Georgia" pitchFamily="18" charset="0"/>
            </a:endParaRPr>
          </a:p>
        </p:txBody>
      </p:sp>
      <p:sp>
        <p:nvSpPr>
          <p:cNvPr id="5" name="Content Placeholder 2"/>
          <p:cNvSpPr txBox="1">
            <a:spLocks/>
          </p:cNvSpPr>
          <p:nvPr/>
        </p:nvSpPr>
        <p:spPr>
          <a:xfrm>
            <a:off x="0" y="1351513"/>
            <a:ext cx="9144000" cy="5472608"/>
          </a:xfrm>
          <a:prstGeom prst="rect">
            <a:avLst/>
          </a:prstGeom>
          <a:solidFill>
            <a:schemeClr val="accent2"/>
          </a:solidFill>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3200" b="0" i="0" u="none" strike="noStrike" kern="1200" cap="none" spc="0" normalizeH="0" baseline="0" noProof="0" dirty="0" smtClean="0">
                <a:ln>
                  <a:noFill/>
                </a:ln>
                <a:solidFill>
                  <a:schemeClr val="bg1"/>
                </a:solidFill>
                <a:effectLst/>
                <a:uLnTx/>
                <a:uFillTx/>
                <a:latin typeface="Georgia" pitchFamily="18" charset="0"/>
                <a:ea typeface="+mn-ea"/>
                <a:cs typeface="+mn-cs"/>
              </a:rPr>
              <a:t>		West			Vs		East</a:t>
            </a:r>
            <a:endParaRPr kumimoji="0" lang="en-GB" sz="3200" b="0" i="0" u="none" strike="noStrike" kern="1200" cap="none" spc="0" normalizeH="0" baseline="0" noProof="0" dirty="0">
              <a:ln>
                <a:noFill/>
              </a:ln>
              <a:solidFill>
                <a:schemeClr val="bg1"/>
              </a:solidFill>
              <a:effectLst/>
              <a:uLnTx/>
              <a:uFillTx/>
              <a:latin typeface="Georgia" pitchFamily="18" charset="0"/>
              <a:ea typeface="+mn-ea"/>
              <a:cs typeface="+mn-cs"/>
            </a:endParaRPr>
          </a:p>
        </p:txBody>
      </p:sp>
      <p:sp>
        <p:nvSpPr>
          <p:cNvPr id="6" name="TextBox 5"/>
          <p:cNvSpPr txBox="1"/>
          <p:nvPr/>
        </p:nvSpPr>
        <p:spPr>
          <a:xfrm>
            <a:off x="323528" y="1700808"/>
            <a:ext cx="7920880" cy="584775"/>
          </a:xfrm>
          <a:prstGeom prst="rect">
            <a:avLst/>
          </a:prstGeom>
          <a:noFill/>
        </p:spPr>
        <p:txBody>
          <a:bodyPr wrap="square" rtlCol="0">
            <a:spAutoFit/>
          </a:bodyPr>
          <a:lstStyle/>
          <a:p>
            <a:pPr>
              <a:buFont typeface="Arial" pitchFamily="34" charset="0"/>
              <a:buChar char="•"/>
            </a:pPr>
            <a:r>
              <a:rPr lang="en-GB" sz="3200" dirty="0" smtClean="0">
                <a:solidFill>
                  <a:schemeClr val="bg1"/>
                </a:solidFill>
                <a:latin typeface="Georgia" pitchFamily="18" charset="0"/>
              </a:rPr>
              <a:t>New money			Old money</a:t>
            </a:r>
            <a:endParaRPr lang="en-GB" sz="3200" dirty="0">
              <a:solidFill>
                <a:schemeClr val="bg1"/>
              </a:solidFill>
              <a:latin typeface="Georgia" pitchFamily="18" charset="0"/>
            </a:endParaRPr>
          </a:p>
        </p:txBody>
      </p:sp>
      <p:sp>
        <p:nvSpPr>
          <p:cNvPr id="7" name="TextBox 6"/>
          <p:cNvSpPr txBox="1"/>
          <p:nvPr/>
        </p:nvSpPr>
        <p:spPr>
          <a:xfrm>
            <a:off x="323528" y="2348880"/>
            <a:ext cx="3528392" cy="3785652"/>
          </a:xfrm>
          <a:prstGeom prst="rect">
            <a:avLst/>
          </a:prstGeom>
          <a:noFill/>
        </p:spPr>
        <p:txBody>
          <a:bodyPr wrap="square" rtlCol="0">
            <a:spAutoFit/>
          </a:bodyPr>
          <a:lstStyle/>
          <a:p>
            <a:r>
              <a:rPr lang="en-GB" sz="2000" dirty="0" smtClean="0">
                <a:solidFill>
                  <a:schemeClr val="bg1"/>
                </a:solidFill>
                <a:latin typeface="Georgia" pitchFamily="18" charset="0"/>
              </a:rPr>
              <a:t>“...the less fashionable of the two...”</a:t>
            </a:r>
          </a:p>
          <a:p>
            <a:pPr>
              <a:spcBef>
                <a:spcPct val="50000"/>
              </a:spcBef>
              <a:buFont typeface="Wingdings" pitchFamily="2" charset="2"/>
              <a:buChar char="§"/>
            </a:pPr>
            <a:r>
              <a:rPr lang="en-GB" sz="2000" dirty="0" smtClean="0">
                <a:solidFill>
                  <a:schemeClr val="bg1"/>
                </a:solidFill>
                <a:latin typeface="Georgia" pitchFamily="18" charset="0"/>
              </a:rPr>
              <a:t>Aligns itself with American ideals.</a:t>
            </a:r>
          </a:p>
          <a:p>
            <a:pPr>
              <a:spcBef>
                <a:spcPct val="50000"/>
              </a:spcBef>
              <a:buFont typeface="Wingdings" pitchFamily="2" charset="2"/>
              <a:buChar char="§"/>
            </a:pPr>
            <a:r>
              <a:rPr lang="en-GB" sz="2000" dirty="0" smtClean="0">
                <a:solidFill>
                  <a:schemeClr val="bg1"/>
                </a:solidFill>
                <a:latin typeface="Georgia" pitchFamily="18" charset="0"/>
              </a:rPr>
              <a:t>Embodies the notion of the dream</a:t>
            </a:r>
          </a:p>
          <a:p>
            <a:pPr>
              <a:spcBef>
                <a:spcPct val="50000"/>
              </a:spcBef>
              <a:buFont typeface="Wingdings" pitchFamily="2" charset="2"/>
              <a:buChar char="§"/>
            </a:pPr>
            <a:r>
              <a:rPr lang="en-GB" sz="2000" dirty="0" smtClean="0">
                <a:solidFill>
                  <a:schemeClr val="bg1"/>
                </a:solidFill>
                <a:latin typeface="Georgia" pitchFamily="18" charset="0"/>
              </a:rPr>
              <a:t>New money lies in WE</a:t>
            </a:r>
          </a:p>
          <a:p>
            <a:pPr>
              <a:spcBef>
                <a:spcPct val="50000"/>
              </a:spcBef>
              <a:buFont typeface="Wingdings" pitchFamily="2" charset="2"/>
              <a:buChar char="§"/>
            </a:pPr>
            <a:r>
              <a:rPr lang="en-GB" sz="2000" dirty="0" smtClean="0">
                <a:solidFill>
                  <a:schemeClr val="bg1"/>
                </a:solidFill>
                <a:latin typeface="Georgia" pitchFamily="18" charset="0"/>
              </a:rPr>
              <a:t>Contains original spirit of The Land of Opportunity</a:t>
            </a:r>
          </a:p>
          <a:p>
            <a:pPr>
              <a:buFont typeface="Wingdings" pitchFamily="2" charset="2"/>
              <a:buChar char="§"/>
            </a:pPr>
            <a:endParaRPr lang="en-GB" sz="2000" dirty="0" smtClean="0">
              <a:solidFill>
                <a:schemeClr val="bg1"/>
              </a:solidFill>
              <a:latin typeface="Georgia" pitchFamily="18" charset="0"/>
            </a:endParaRPr>
          </a:p>
        </p:txBody>
      </p:sp>
      <p:sp>
        <p:nvSpPr>
          <p:cNvPr id="8" name="TextBox 7"/>
          <p:cNvSpPr txBox="1"/>
          <p:nvPr/>
        </p:nvSpPr>
        <p:spPr>
          <a:xfrm>
            <a:off x="4139952" y="2348880"/>
            <a:ext cx="5004048" cy="3477875"/>
          </a:xfrm>
          <a:prstGeom prst="rect">
            <a:avLst/>
          </a:prstGeom>
          <a:noFill/>
        </p:spPr>
        <p:txBody>
          <a:bodyPr wrap="square" rtlCol="0">
            <a:spAutoFit/>
          </a:bodyPr>
          <a:lstStyle/>
          <a:p>
            <a:pPr>
              <a:buFont typeface="Wingdings" pitchFamily="2" charset="2"/>
              <a:buChar char="§"/>
            </a:pPr>
            <a:r>
              <a:rPr lang="en-GB" sz="2000" dirty="0" smtClean="0">
                <a:solidFill>
                  <a:schemeClr val="bg1"/>
                </a:solidFill>
                <a:latin typeface="Georgia" pitchFamily="18" charset="0"/>
              </a:rPr>
              <a:t>“...the white palaces of fashionable East Egg glittered along the water”</a:t>
            </a:r>
          </a:p>
          <a:p>
            <a:pPr>
              <a:spcBef>
                <a:spcPct val="50000"/>
              </a:spcBef>
              <a:buFont typeface="Wingdings" pitchFamily="2" charset="2"/>
              <a:buChar char="§"/>
            </a:pPr>
            <a:r>
              <a:rPr lang="en-GB" sz="2000" dirty="0" smtClean="0">
                <a:solidFill>
                  <a:schemeClr val="bg1"/>
                </a:solidFill>
                <a:latin typeface="Georgia" pitchFamily="18" charset="0"/>
              </a:rPr>
              <a:t>Embodies old world ideals of patronage, class and heredity values.</a:t>
            </a:r>
          </a:p>
          <a:p>
            <a:pPr>
              <a:spcBef>
                <a:spcPct val="50000"/>
              </a:spcBef>
              <a:buFont typeface="Wingdings" pitchFamily="2" charset="2"/>
              <a:buChar char="§"/>
            </a:pPr>
            <a:r>
              <a:rPr lang="en-GB" sz="2000" dirty="0" smtClean="0">
                <a:solidFill>
                  <a:schemeClr val="bg1"/>
                </a:solidFill>
                <a:latin typeface="Georgia" pitchFamily="18" charset="0"/>
              </a:rPr>
              <a:t>They are the antithesis of ‘The Dream’</a:t>
            </a:r>
          </a:p>
          <a:p>
            <a:pPr>
              <a:spcBef>
                <a:spcPct val="50000"/>
              </a:spcBef>
              <a:buFont typeface="Wingdings" pitchFamily="2" charset="2"/>
              <a:buChar char="§"/>
            </a:pPr>
            <a:r>
              <a:rPr lang="en-GB" sz="2000" dirty="0" smtClean="0">
                <a:solidFill>
                  <a:schemeClr val="bg1"/>
                </a:solidFill>
                <a:latin typeface="Georgia" pitchFamily="18" charset="0"/>
              </a:rPr>
              <a:t>Full of emotionally stunted, aimless, shallow ideals. </a:t>
            </a:r>
          </a:p>
          <a:p>
            <a:pPr>
              <a:spcBef>
                <a:spcPct val="50000"/>
              </a:spcBef>
              <a:buFont typeface="Wingdings" pitchFamily="2" charset="2"/>
              <a:buChar char="§"/>
            </a:pPr>
            <a:r>
              <a:rPr lang="en-GB" sz="2000" dirty="0" smtClean="0">
                <a:solidFill>
                  <a:schemeClr val="bg1"/>
                </a:solidFill>
                <a:latin typeface="Georgia" pitchFamily="18" charset="0"/>
              </a:rPr>
              <a:t>As careless and socially indifferent  as West but live with more style.</a:t>
            </a:r>
            <a:endParaRPr lang="en-GB" sz="2000" dirty="0">
              <a:solidFill>
                <a:schemeClr val="bg1"/>
              </a:solidFill>
              <a:latin typeface="Georgia" pitchFamily="18" charset="0"/>
            </a:endParaRPr>
          </a:p>
        </p:txBody>
      </p:sp>
      <p:sp>
        <p:nvSpPr>
          <p:cNvPr id="4" name="Content Placeholder 3"/>
          <p:cNvSpPr>
            <a:spLocks noGrp="1"/>
          </p:cNvSpPr>
          <p:nvPr>
            <p:ph idx="1"/>
          </p:nvPr>
        </p:nvSpPr>
        <p:spPr/>
        <p:txBody>
          <a:bodyPr/>
          <a:lstStyle/>
          <a:p>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amond(in)">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diamond(in)">
                                      <p:cBhvr>
                                        <p:cTn id="2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http://www.snuffbooks.com/wp-content/uploads/2012/08/Books-3.jpg"/>
          <p:cNvPicPr>
            <a:picLocks noChangeAspect="1" noChangeArrowheads="1"/>
          </p:cNvPicPr>
          <p:nvPr/>
        </p:nvPicPr>
        <p:blipFill>
          <a:blip r:embed="rId2" cstate="print">
            <a:duotone>
              <a:prstClr val="black"/>
              <a:schemeClr val="tx2">
                <a:tint val="45000"/>
                <a:satMod val="400000"/>
              </a:schemeClr>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45463" y="836712"/>
            <a:ext cx="8808914" cy="602128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0" y="0"/>
            <a:ext cx="9144000" cy="1143000"/>
          </a:xfrm>
        </p:spPr>
        <p:txBody>
          <a:bodyPr>
            <a:normAutofit/>
          </a:bodyPr>
          <a:lstStyle/>
          <a:p>
            <a:r>
              <a:rPr lang="en-GB" sz="3600" b="1" dirty="0" smtClean="0">
                <a:latin typeface="Georgia" pitchFamily="18" charset="0"/>
              </a:rPr>
              <a:t>The Role of Dialogue (</a:t>
            </a:r>
            <a:r>
              <a:rPr lang="en-GB" sz="3600" b="1" dirty="0" smtClean="0">
                <a:latin typeface="Georgia" pitchFamily="18" charset="0"/>
              </a:rPr>
              <a:t>AO2) - </a:t>
            </a:r>
            <a:r>
              <a:rPr lang="en-GB" sz="3600" b="1" dirty="0" smtClean="0">
                <a:latin typeface="Georgia" pitchFamily="18" charset="0"/>
              </a:rPr>
              <a:t>Discuss </a:t>
            </a:r>
            <a:r>
              <a:rPr lang="en-GB" sz="3600" b="1" dirty="0" smtClean="0">
                <a:latin typeface="Georgia" pitchFamily="18" charset="0"/>
              </a:rPr>
              <a:t> </a:t>
            </a:r>
            <a:endParaRPr lang="en-GB" sz="3600" b="1" dirty="0">
              <a:latin typeface="Georgia" pitchFamily="18" charset="0"/>
            </a:endParaRPr>
          </a:p>
        </p:txBody>
      </p:sp>
      <p:sp>
        <p:nvSpPr>
          <p:cNvPr id="3" name="Content Placeholder 2"/>
          <p:cNvSpPr>
            <a:spLocks noGrp="1"/>
          </p:cNvSpPr>
          <p:nvPr>
            <p:ph idx="1"/>
          </p:nvPr>
        </p:nvSpPr>
        <p:spPr>
          <a:xfrm>
            <a:off x="467544" y="1052736"/>
            <a:ext cx="8229600" cy="2116832"/>
          </a:xfrm>
        </p:spPr>
        <p:txBody>
          <a:bodyPr>
            <a:normAutofit lnSpcReduction="10000"/>
          </a:bodyPr>
          <a:lstStyle/>
          <a:p>
            <a:pPr>
              <a:buNone/>
            </a:pPr>
            <a:r>
              <a:rPr lang="en-GB" b="1" dirty="0" smtClean="0">
                <a:solidFill>
                  <a:schemeClr val="bg1"/>
                </a:solidFill>
              </a:rPr>
              <a:t>Read the script of pages 14-17</a:t>
            </a:r>
          </a:p>
          <a:p>
            <a:r>
              <a:rPr lang="en-GB" dirty="0" smtClean="0">
                <a:solidFill>
                  <a:schemeClr val="bg1"/>
                </a:solidFill>
              </a:rPr>
              <a:t>Why has Fitzgerald used dialogue rather than Nick’s narration to present the interaction at the dinner party?</a:t>
            </a:r>
            <a:endParaRPr lang="en-GB" dirty="0">
              <a:solidFill>
                <a:schemeClr val="bg1"/>
              </a:solidFill>
            </a:endParaRPr>
          </a:p>
        </p:txBody>
      </p:sp>
      <p:sp>
        <p:nvSpPr>
          <p:cNvPr id="4" name="TextBox 3"/>
          <p:cNvSpPr txBox="1"/>
          <p:nvPr/>
        </p:nvSpPr>
        <p:spPr>
          <a:xfrm>
            <a:off x="395536" y="2996952"/>
            <a:ext cx="2952328" cy="461665"/>
          </a:xfrm>
          <a:prstGeom prst="rect">
            <a:avLst/>
          </a:prstGeom>
          <a:noFill/>
        </p:spPr>
        <p:txBody>
          <a:bodyPr wrap="square" rtlCol="0">
            <a:spAutoFit/>
          </a:bodyPr>
          <a:lstStyle/>
          <a:p>
            <a:pPr>
              <a:buFont typeface="Arial" pitchFamily="34" charset="0"/>
              <a:buChar char="•"/>
            </a:pPr>
            <a:r>
              <a:rPr lang="en-GB" sz="2400" dirty="0" smtClean="0">
                <a:solidFill>
                  <a:schemeClr val="bg1"/>
                </a:solidFill>
              </a:rPr>
              <a:t>It is more direct.</a:t>
            </a:r>
            <a:endParaRPr lang="en-GB" sz="2400" dirty="0">
              <a:solidFill>
                <a:schemeClr val="bg1"/>
              </a:solidFill>
            </a:endParaRPr>
          </a:p>
        </p:txBody>
      </p:sp>
      <p:sp>
        <p:nvSpPr>
          <p:cNvPr id="5" name="TextBox 4"/>
          <p:cNvSpPr txBox="1"/>
          <p:nvPr/>
        </p:nvSpPr>
        <p:spPr>
          <a:xfrm>
            <a:off x="395536" y="3356992"/>
            <a:ext cx="8496944" cy="830997"/>
          </a:xfrm>
          <a:prstGeom prst="rect">
            <a:avLst/>
          </a:prstGeom>
          <a:noFill/>
        </p:spPr>
        <p:txBody>
          <a:bodyPr wrap="square" rtlCol="0">
            <a:spAutoFit/>
          </a:bodyPr>
          <a:lstStyle/>
          <a:p>
            <a:pPr>
              <a:buFont typeface="Arial" pitchFamily="34" charset="0"/>
              <a:buChar char="•"/>
            </a:pPr>
            <a:r>
              <a:rPr lang="en-GB" sz="2400" dirty="0" smtClean="0">
                <a:solidFill>
                  <a:schemeClr val="bg1"/>
                </a:solidFill>
              </a:rPr>
              <a:t>To prevent Nick’s voice becoming too monotonous and narrow in interest.</a:t>
            </a:r>
            <a:endParaRPr lang="en-GB" sz="2400" dirty="0">
              <a:solidFill>
                <a:schemeClr val="bg1"/>
              </a:solidFill>
            </a:endParaRPr>
          </a:p>
        </p:txBody>
      </p:sp>
      <p:sp>
        <p:nvSpPr>
          <p:cNvPr id="6" name="TextBox 5"/>
          <p:cNvSpPr txBox="1"/>
          <p:nvPr/>
        </p:nvSpPr>
        <p:spPr>
          <a:xfrm>
            <a:off x="395536" y="4581128"/>
            <a:ext cx="8424936" cy="830997"/>
          </a:xfrm>
          <a:prstGeom prst="rect">
            <a:avLst/>
          </a:prstGeom>
          <a:noFill/>
        </p:spPr>
        <p:txBody>
          <a:bodyPr wrap="square" rtlCol="0">
            <a:spAutoFit/>
          </a:bodyPr>
          <a:lstStyle/>
          <a:p>
            <a:pPr>
              <a:buFont typeface="Arial" pitchFamily="34" charset="0"/>
              <a:buChar char="•"/>
            </a:pPr>
            <a:r>
              <a:rPr lang="en-GB" sz="2400" dirty="0" smtClean="0">
                <a:solidFill>
                  <a:schemeClr val="bg1"/>
                </a:solidFill>
              </a:rPr>
              <a:t>Dialogue allows the reader to form their own opinion and draw their own conclusions which may differ from the narrator’s.</a:t>
            </a:r>
            <a:endParaRPr lang="en-GB" sz="2400" dirty="0">
              <a:solidFill>
                <a:schemeClr val="bg1"/>
              </a:solidFill>
            </a:endParaRPr>
          </a:p>
        </p:txBody>
      </p:sp>
      <p:sp>
        <p:nvSpPr>
          <p:cNvPr id="7" name="TextBox 6"/>
          <p:cNvSpPr txBox="1"/>
          <p:nvPr/>
        </p:nvSpPr>
        <p:spPr>
          <a:xfrm>
            <a:off x="467544" y="5445224"/>
            <a:ext cx="8280920" cy="1200329"/>
          </a:xfrm>
          <a:prstGeom prst="rect">
            <a:avLst/>
          </a:prstGeom>
          <a:noFill/>
        </p:spPr>
        <p:txBody>
          <a:bodyPr wrap="square" rtlCol="0">
            <a:spAutoFit/>
          </a:bodyPr>
          <a:lstStyle/>
          <a:p>
            <a:pPr>
              <a:buFont typeface="Arial" pitchFamily="34" charset="0"/>
              <a:buChar char="•"/>
            </a:pPr>
            <a:r>
              <a:rPr lang="en-GB" sz="2400" dirty="0" smtClean="0">
                <a:solidFill>
                  <a:schemeClr val="bg1"/>
                </a:solidFill>
              </a:rPr>
              <a:t>A book written solely through the musings of one person becomes self-analytical and therefore slow-paced and heavy reading.</a:t>
            </a:r>
            <a:endParaRPr lang="en-GB" sz="2400" dirty="0">
              <a:solidFill>
                <a:schemeClr val="bg1"/>
              </a:solidFill>
            </a:endParaRPr>
          </a:p>
        </p:txBody>
      </p:sp>
      <p:sp>
        <p:nvSpPr>
          <p:cNvPr id="8" name="TextBox 7"/>
          <p:cNvSpPr txBox="1"/>
          <p:nvPr/>
        </p:nvSpPr>
        <p:spPr>
          <a:xfrm>
            <a:off x="395536" y="4149080"/>
            <a:ext cx="8496944" cy="461665"/>
          </a:xfrm>
          <a:prstGeom prst="rect">
            <a:avLst/>
          </a:prstGeom>
          <a:noFill/>
        </p:spPr>
        <p:txBody>
          <a:bodyPr wrap="square" rtlCol="0">
            <a:spAutoFit/>
          </a:bodyPr>
          <a:lstStyle/>
          <a:p>
            <a:pPr>
              <a:buFont typeface="Arial" pitchFamily="34" charset="0"/>
              <a:buChar char="•"/>
            </a:pPr>
            <a:r>
              <a:rPr lang="en-GB" sz="2400" dirty="0" smtClean="0">
                <a:solidFill>
                  <a:schemeClr val="bg1"/>
                </a:solidFill>
              </a:rPr>
              <a:t>Fitzgerald allows us to hear the voices of the other characters.</a:t>
            </a:r>
            <a:endParaRPr lang="en-GB" sz="24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ssolv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dissolv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dissolv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snuffbooks.com/wp-content/uploads/2012/08/Books-3.jpg"/>
          <p:cNvPicPr>
            <a:picLocks noChangeAspect="1" noChangeArrowheads="1"/>
          </p:cNvPicPr>
          <p:nvPr/>
        </p:nvPicPr>
        <p:blipFill>
          <a:blip r:embed="rId2" cstate="print">
            <a:duotone>
              <a:prstClr val="black"/>
              <a:schemeClr val="tx2">
                <a:tint val="45000"/>
                <a:satMod val="400000"/>
              </a:schemeClr>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45463" y="1988841"/>
            <a:ext cx="8808914" cy="417646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2080" y="0"/>
            <a:ext cx="9144000" cy="836712"/>
          </a:xfrm>
        </p:spPr>
        <p:txBody>
          <a:bodyPr/>
          <a:lstStyle/>
          <a:p>
            <a:r>
              <a:rPr lang="en-GB" dirty="0" smtClean="0">
                <a:latin typeface="Georgia" pitchFamily="18" charset="0"/>
              </a:rPr>
              <a:t>The </a:t>
            </a:r>
            <a:r>
              <a:rPr lang="en-GB" dirty="0" err="1" smtClean="0">
                <a:latin typeface="Georgia" pitchFamily="18" charset="0"/>
              </a:rPr>
              <a:t>Buchanans</a:t>
            </a:r>
            <a:endParaRPr lang="en-GB" dirty="0">
              <a:latin typeface="Georgia" pitchFamily="18" charset="0"/>
            </a:endParaRPr>
          </a:p>
        </p:txBody>
      </p:sp>
      <p:sp>
        <p:nvSpPr>
          <p:cNvPr id="3" name="Content Placeholder 2"/>
          <p:cNvSpPr>
            <a:spLocks noGrp="1"/>
          </p:cNvSpPr>
          <p:nvPr>
            <p:ph idx="1"/>
          </p:nvPr>
        </p:nvSpPr>
        <p:spPr>
          <a:xfrm>
            <a:off x="179512" y="764704"/>
            <a:ext cx="8784976" cy="1224136"/>
          </a:xfrm>
        </p:spPr>
        <p:txBody>
          <a:bodyPr>
            <a:normAutofit/>
          </a:bodyPr>
          <a:lstStyle/>
          <a:p>
            <a:pPr>
              <a:buNone/>
            </a:pPr>
            <a:r>
              <a:rPr lang="en-GB" sz="2000" dirty="0" smtClean="0">
                <a:latin typeface="Georgia" pitchFamily="18" charset="0"/>
              </a:rPr>
              <a:t>“They had spent a year in France for no particular reason, and then drifted</a:t>
            </a:r>
          </a:p>
          <a:p>
            <a:pPr>
              <a:buNone/>
            </a:pPr>
            <a:r>
              <a:rPr lang="en-GB" sz="2000" dirty="0" smtClean="0">
                <a:latin typeface="Georgia" pitchFamily="18" charset="0"/>
              </a:rPr>
              <a:t>here and there </a:t>
            </a:r>
            <a:r>
              <a:rPr lang="en-GB" sz="2000" dirty="0" err="1" smtClean="0">
                <a:latin typeface="Georgia" pitchFamily="18" charset="0"/>
              </a:rPr>
              <a:t>unrestfully</a:t>
            </a:r>
            <a:r>
              <a:rPr lang="en-GB" sz="2000" dirty="0" smtClean="0">
                <a:latin typeface="Georgia" pitchFamily="18" charset="0"/>
              </a:rPr>
              <a:t> wherever people played polo and were rich</a:t>
            </a:r>
          </a:p>
          <a:p>
            <a:pPr>
              <a:buNone/>
            </a:pPr>
            <a:r>
              <a:rPr lang="en-GB" sz="2000" dirty="0" smtClean="0">
                <a:latin typeface="Georgia" pitchFamily="18" charset="0"/>
              </a:rPr>
              <a:t>together.” (p11)</a:t>
            </a:r>
            <a:endParaRPr lang="en-GB" sz="2000" dirty="0">
              <a:latin typeface="Georgia" pitchFamily="18" charset="0"/>
            </a:endParaRPr>
          </a:p>
        </p:txBody>
      </p:sp>
      <p:sp>
        <p:nvSpPr>
          <p:cNvPr id="4" name="Content Placeholder 2"/>
          <p:cNvSpPr txBox="1">
            <a:spLocks/>
          </p:cNvSpPr>
          <p:nvPr/>
        </p:nvSpPr>
        <p:spPr>
          <a:xfrm>
            <a:off x="179512" y="2132856"/>
            <a:ext cx="8784976" cy="396044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GB" sz="2400" noProof="0" dirty="0" smtClean="0">
                <a:solidFill>
                  <a:schemeClr val="bg1"/>
                </a:solidFill>
                <a:latin typeface="Georgia" pitchFamily="18" charset="0"/>
              </a:rPr>
              <a:t>The </a:t>
            </a:r>
            <a:r>
              <a:rPr lang="en-GB" sz="2400" noProof="0" dirty="0" err="1" smtClean="0">
                <a:solidFill>
                  <a:schemeClr val="bg1"/>
                </a:solidFill>
                <a:latin typeface="Georgia" pitchFamily="18" charset="0"/>
              </a:rPr>
              <a:t>Buchanans</a:t>
            </a:r>
            <a:r>
              <a:rPr lang="en-GB" sz="2400" noProof="0" dirty="0" smtClean="0">
                <a:solidFill>
                  <a:schemeClr val="bg1"/>
                </a:solidFill>
                <a:latin typeface="Georgia" pitchFamily="18" charset="0"/>
              </a:rPr>
              <a:t> are introduced </a:t>
            </a:r>
            <a:r>
              <a:rPr lang="en-GB" sz="2400" dirty="0" smtClean="0">
                <a:solidFill>
                  <a:schemeClr val="bg1"/>
                </a:solidFill>
                <a:latin typeface="Georgia" pitchFamily="18" charset="0"/>
              </a:rPr>
              <a:t>from p11.</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2400" b="0" i="0" u="none" strike="noStrike" kern="1200" cap="none" spc="0" normalizeH="0" baseline="0" noProof="0" dirty="0" smtClean="0">
                <a:ln>
                  <a:noFill/>
                </a:ln>
                <a:solidFill>
                  <a:schemeClr val="bg1"/>
                </a:solidFill>
                <a:effectLst/>
                <a:uLnTx/>
                <a:uFillTx/>
                <a:latin typeface="Georgia" pitchFamily="18" charset="0"/>
                <a:ea typeface="+mn-ea"/>
                <a:cs typeface="+mn-cs"/>
              </a:rPr>
              <a:t>Nick</a:t>
            </a:r>
            <a:r>
              <a:rPr kumimoji="0" lang="en-GB" sz="2400" b="0" i="0" u="none" strike="noStrike" kern="1200" cap="none" spc="0" normalizeH="0" noProof="0" dirty="0" smtClean="0">
                <a:ln>
                  <a:noFill/>
                </a:ln>
                <a:solidFill>
                  <a:schemeClr val="bg1"/>
                </a:solidFill>
                <a:effectLst/>
                <a:uLnTx/>
                <a:uFillTx/>
                <a:latin typeface="Georgia" pitchFamily="18" charset="0"/>
                <a:ea typeface="+mn-ea"/>
                <a:cs typeface="+mn-cs"/>
              </a:rPr>
              <a:t> sums Tom up as having ‘a cruel body’ (p12). Find further quotations in order to expand on this description.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GB" sz="2400" noProof="0" dirty="0" smtClean="0">
                <a:solidFill>
                  <a:schemeClr val="bg1"/>
                </a:solidFill>
                <a:latin typeface="Georgia" pitchFamily="18" charset="0"/>
              </a:rPr>
              <a:t>Nick knows Tom from his days at Yale but how would you describe his behaviour in Tom’s company. Refer to the text.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2400" b="0" i="0" u="none" strike="noStrike" kern="1200" cap="none" spc="0" normalizeH="0" baseline="0" dirty="0" smtClean="0">
                <a:ln>
                  <a:noFill/>
                </a:ln>
                <a:solidFill>
                  <a:schemeClr val="bg1"/>
                </a:solidFill>
                <a:effectLst/>
                <a:uLnTx/>
                <a:uFillTx/>
                <a:latin typeface="Georgia" pitchFamily="18" charset="0"/>
                <a:ea typeface="+mn-ea"/>
                <a:cs typeface="+mn-cs"/>
              </a:rPr>
              <a:t>Tom’s racist rant further</a:t>
            </a:r>
            <a:r>
              <a:rPr kumimoji="0" lang="en-GB" sz="2400" b="0" i="0" u="none" strike="noStrike" kern="1200" cap="none" spc="0" normalizeH="0" dirty="0" smtClean="0">
                <a:ln>
                  <a:noFill/>
                </a:ln>
                <a:solidFill>
                  <a:schemeClr val="bg1"/>
                </a:solidFill>
                <a:effectLst/>
                <a:uLnTx/>
                <a:uFillTx/>
                <a:latin typeface="Georgia" pitchFamily="18" charset="0"/>
                <a:ea typeface="+mn-ea"/>
                <a:cs typeface="+mn-cs"/>
              </a:rPr>
              <a:t> informs our understanding of his character and the time.  Expand on this.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GB" sz="2400" dirty="0" smtClean="0">
                <a:solidFill>
                  <a:schemeClr val="bg1"/>
                </a:solidFill>
                <a:latin typeface="Georgia" pitchFamily="18" charset="0"/>
              </a:rPr>
              <a:t>Glass half empty or half full. Which would describe Tom’s view of the world? Why?</a:t>
            </a:r>
            <a:endParaRPr kumimoji="0" lang="en-GB" sz="2400" b="0" i="0" u="none" strike="noStrike" kern="1200" cap="none" spc="0" normalizeH="0" dirty="0" smtClean="0">
              <a:ln>
                <a:noFill/>
              </a:ln>
              <a:solidFill>
                <a:schemeClr val="bg1"/>
              </a:solidFill>
              <a:effectLst/>
              <a:uLnTx/>
              <a:uFillTx/>
              <a:latin typeface="Georgia" pitchFamily="18" charset="0"/>
              <a:ea typeface="+mn-ea"/>
              <a:cs typeface="+mn-cs"/>
            </a:endParaRPr>
          </a:p>
        </p:txBody>
      </p:sp>
      <p:sp>
        <p:nvSpPr>
          <p:cNvPr id="6" name="TextBox 5"/>
          <p:cNvSpPr txBox="1"/>
          <p:nvPr/>
        </p:nvSpPr>
        <p:spPr>
          <a:xfrm rot="21107519">
            <a:off x="395536" y="214482"/>
            <a:ext cx="2088232" cy="461665"/>
          </a:xfrm>
          <a:prstGeom prst="rect">
            <a:avLst/>
          </a:prstGeom>
          <a:noFill/>
        </p:spPr>
        <p:txBody>
          <a:bodyPr wrap="square" rtlCol="0">
            <a:spAutoFit/>
          </a:bodyPr>
          <a:lstStyle/>
          <a:p>
            <a:pPr algn="ctr"/>
            <a:r>
              <a:rPr lang="en-GB" sz="2400" b="1" dirty="0" smtClean="0">
                <a:solidFill>
                  <a:srgbClr val="FF0000"/>
                </a:solidFill>
              </a:rPr>
              <a:t>Pair - square </a:t>
            </a:r>
            <a:endParaRPr lang="en-GB" sz="24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504</TotalTime>
  <Words>1418</Words>
  <Application>Microsoft Office PowerPoint</Application>
  <PresentationFormat>On-screen Show (4:3)</PresentationFormat>
  <Paragraphs>94</Paragraphs>
  <Slides>13</Slides>
  <Notes>2</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Thinking about context (AO4) What do you think American ideals are based on?</vt:lpstr>
      <vt:lpstr>Thinking about context (AO4)</vt:lpstr>
      <vt:lpstr>The Jazz Age</vt:lpstr>
      <vt:lpstr>PowerPoint Presentation</vt:lpstr>
      <vt:lpstr>The Narrator (AO2 &amp; AO3)</vt:lpstr>
      <vt:lpstr>Who is Nick Carraway? (AO2)</vt:lpstr>
      <vt:lpstr>The Eggs (AO4)</vt:lpstr>
      <vt:lpstr>The Role of Dialogue (AO2) - Discuss  </vt:lpstr>
      <vt:lpstr>The Buchanans</vt:lpstr>
      <vt:lpstr>Daisy</vt:lpstr>
      <vt:lpstr>Gatsby</vt:lpstr>
      <vt:lpstr>Symbolism (A03) </vt:lpstr>
      <vt:lpstr>Home Learning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 you recognise this text?</dc:title>
  <dc:creator>Wolf</dc:creator>
  <cp:lastModifiedBy>Magna Carta School</cp:lastModifiedBy>
  <cp:revision>82</cp:revision>
  <dcterms:created xsi:type="dcterms:W3CDTF">2012-08-29T19:27:26Z</dcterms:created>
  <dcterms:modified xsi:type="dcterms:W3CDTF">2013-09-13T09:25:24Z</dcterms:modified>
</cp:coreProperties>
</file>