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1"/>
  </p:notesMasterIdLst>
  <p:sldIdLst>
    <p:sldId id="257" r:id="rId3"/>
    <p:sldId id="260" r:id="rId4"/>
    <p:sldId id="258" r:id="rId5"/>
    <p:sldId id="262" r:id="rId6"/>
    <p:sldId id="261" r:id="rId7"/>
    <p:sldId id="268" r:id="rId8"/>
    <p:sldId id="269" r:id="rId9"/>
    <p:sldId id="270"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10"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67C4ED-67BC-4B80-B893-F2573867171E}" type="datetimeFigureOut">
              <a:rPr lang="en-GB" smtClean="0"/>
              <a:pPr/>
              <a:t>21/11/2012</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24DFF-FE9C-450E-9678-254D6ABCBEE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35768"/>
            <a:ext cx="5829300" cy="1960033"/>
          </a:xfrm>
        </p:spPr>
        <p:txBody>
          <a:bodyPr/>
          <a:lstStyle>
            <a:lvl1pPr>
              <a:defRPr b="1">
                <a:effectLst/>
              </a:defRPr>
            </a:lvl1pPr>
          </a:lstStyle>
          <a:p>
            <a:r>
              <a:rPr lang="en-US" smtClean="0"/>
              <a:t>Click to edit Master title style</a:t>
            </a:r>
            <a:endParaRPr lang="en-US"/>
          </a:p>
        </p:txBody>
      </p:sp>
      <p:sp>
        <p:nvSpPr>
          <p:cNvPr id="3" name="Subtitle 2"/>
          <p:cNvSpPr>
            <a:spLocks noGrp="1"/>
          </p:cNvSpPr>
          <p:nvPr>
            <p:ph type="subTitle" idx="1"/>
          </p:nvPr>
        </p:nvSpPr>
        <p:spPr>
          <a:xfrm>
            <a:off x="1028700" y="4876800"/>
            <a:ext cx="4800600" cy="1524000"/>
          </a:xfrm>
        </p:spPr>
        <p:txBody>
          <a:bodyPr/>
          <a:lstStyle>
            <a:lvl1pPr marL="0" indent="0" algn="ctr">
              <a:buNone/>
              <a:defRPr b="1">
                <a:solidFill>
                  <a:srgbClr val="C00000"/>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19712" y="488951"/>
            <a:ext cx="1157288" cy="78168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4467225" cy="7816849"/>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362200"/>
            <a:ext cx="3095625" cy="60198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a:t>
            </a:r>
            <a:r>
              <a:rPr lang="en-US" dirty="0" err="1" smtClean="0"/>
              <a:t>lev</a:t>
            </a:r>
            <a:r>
              <a:rPr lang="en-US" dirty="0" smtClean="0"/>
              <a:t>	el</a:t>
            </a:r>
            <a:endParaRPr lang="en-US" dirty="0"/>
          </a:p>
        </p:txBody>
      </p:sp>
      <p:sp>
        <p:nvSpPr>
          <p:cNvPr id="4" name="Content Placeholder 3"/>
          <p:cNvSpPr>
            <a:spLocks noGrp="1"/>
          </p:cNvSpPr>
          <p:nvPr>
            <p:ph sz="half" idx="2"/>
          </p:nvPr>
        </p:nvSpPr>
        <p:spPr>
          <a:xfrm>
            <a:off x="3505201" y="2362200"/>
            <a:ext cx="3048000" cy="60198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8B178-A6D1-49B6-826D-C80B9F33D286}"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0913F-9987-4904-AFC0-BC11AF76B9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descr="C:\Documents and Settings\walterl\My Documents\My Pictures\Microsoft Clip Organizer\j0441022.jpg"/>
          <p:cNvPicPr>
            <a:picLocks noChangeAspect="1" noChangeArrowheads="1"/>
          </p:cNvPicPr>
          <p:nvPr userDrawn="1"/>
        </p:nvPicPr>
        <p:blipFill>
          <a:blip r:embed="rId13" cstate="print">
            <a:lum bright="-71000" contrast="84000"/>
          </a:blip>
          <a:srcRect t="6750" b="3750"/>
          <a:stretch>
            <a:fillRect/>
          </a:stretch>
        </p:blipFill>
        <p:spPr bwMode="auto">
          <a:xfrm>
            <a:off x="0" y="-51373"/>
            <a:ext cx="6858000" cy="9195373"/>
          </a:xfrm>
          <a:prstGeom prst="rect">
            <a:avLst/>
          </a:prstGeom>
          <a:noFill/>
        </p:spPr>
      </p:pic>
      <p:sp>
        <p:nvSpPr>
          <p:cNvPr id="2" name="Title Placeholder 1"/>
          <p:cNvSpPr>
            <a:spLocks noGrp="1"/>
          </p:cNvSpPr>
          <p:nvPr>
            <p:ph type="title"/>
          </p:nvPr>
        </p:nvSpPr>
        <p:spPr>
          <a:xfrm>
            <a:off x="342900" y="366184"/>
            <a:ext cx="6172200" cy="1524000"/>
          </a:xfrm>
          <a:prstGeom prst="rect">
            <a:avLst/>
          </a:prstGeom>
          <a:solidFill>
            <a:schemeClr val="bg1">
              <a:alpha val="75000"/>
            </a:schemeClr>
          </a:solidFill>
          <a:ln>
            <a:solidFill>
              <a:srgbClr val="C00000"/>
            </a:solidFill>
          </a:ln>
          <a:effectLst>
            <a:glow rad="101600">
              <a:schemeClr val="bg1">
                <a:alpha val="60000"/>
              </a:schemeClr>
            </a:glow>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a:solidFill>
            <a:schemeClr val="bg1">
              <a:alpha val="75000"/>
            </a:schemeClr>
          </a:solidFill>
          <a:ln>
            <a:solidFill>
              <a:srgbClr val="C00000"/>
            </a:solidFill>
          </a:ln>
          <a:effectLst>
            <a:glow rad="101600">
              <a:schemeClr val="bg1">
                <a:alpha val="60000"/>
              </a:schemeClr>
            </a:glow>
          </a:effectLst>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a:solidFill>
            <a:schemeClr val="bg1">
              <a:alpha val="75000"/>
            </a:schemeClr>
          </a:solidFill>
          <a:ln>
            <a:solidFill>
              <a:srgbClr val="C00000"/>
            </a:solidFill>
          </a:ln>
          <a:effectLst>
            <a:glow rad="101600">
              <a:schemeClr val="bg1">
                <a:alpha val="60000"/>
              </a:schemeClr>
            </a:glow>
          </a:effectLst>
        </p:spPr>
        <p:txBody>
          <a:bodyPr vert="horz" lIns="91440" tIns="45720" rIns="91440" bIns="45720" rtlCol="0" anchor="ctr"/>
          <a:lstStyle>
            <a:lvl1pPr algn="l">
              <a:defRPr sz="1600">
                <a:solidFill>
                  <a:schemeClr val="tx1"/>
                </a:solidFill>
                <a:latin typeface="French Script MT" pitchFamily="66" charset="0"/>
              </a:defRPr>
            </a:lvl1pPr>
          </a:lstStyle>
          <a:p>
            <a:fld id="{7278B178-A6D1-49B6-826D-C80B9F33D286}" type="datetimeFigureOut">
              <a:rPr lang="en-US" smtClean="0"/>
              <a:pPr/>
              <a:t>11/21/2012</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a:solidFill>
            <a:schemeClr val="bg1">
              <a:alpha val="75000"/>
            </a:schemeClr>
          </a:solidFill>
          <a:ln>
            <a:solidFill>
              <a:srgbClr val="C00000"/>
            </a:solidFill>
          </a:ln>
          <a:effectLst>
            <a:glow rad="101600">
              <a:schemeClr val="bg1">
                <a:alpha val="60000"/>
              </a:schemeClr>
            </a:glow>
          </a:effectLst>
        </p:spPr>
        <p:txBody>
          <a:bodyPr vert="horz" lIns="91440" tIns="45720" rIns="91440" bIns="45720" rtlCol="0" anchor="ctr"/>
          <a:lstStyle>
            <a:lvl1pPr algn="ctr">
              <a:defRPr sz="1600">
                <a:solidFill>
                  <a:schemeClr val="tx1"/>
                </a:solidFill>
                <a:latin typeface="French Script MT" pitchFamily="66" charset="0"/>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a:solidFill>
            <a:schemeClr val="bg1">
              <a:alpha val="75000"/>
            </a:schemeClr>
          </a:solidFill>
          <a:ln>
            <a:solidFill>
              <a:srgbClr val="C00000"/>
            </a:solidFill>
          </a:ln>
          <a:effectLst>
            <a:glow rad="101600">
              <a:schemeClr val="bg1">
                <a:alpha val="60000"/>
              </a:schemeClr>
            </a:glow>
          </a:effectLst>
        </p:spPr>
        <p:txBody>
          <a:bodyPr vert="horz" lIns="91440" tIns="45720" rIns="91440" bIns="45720" rtlCol="0" anchor="ctr"/>
          <a:lstStyle>
            <a:lvl1pPr algn="r">
              <a:defRPr sz="1600">
                <a:solidFill>
                  <a:schemeClr val="tx1"/>
                </a:solidFill>
                <a:latin typeface="French Script MT" pitchFamily="66" charset="0"/>
              </a:defRPr>
            </a:lvl1pPr>
          </a:lstStyle>
          <a:p>
            <a:fld id="{7B80913F-9987-4904-AFC0-BC11AF76B9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800" b="1" kern="1200">
          <a:solidFill>
            <a:schemeClr val="tx1"/>
          </a:solidFill>
          <a:latin typeface="French Script MT"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4000" kern="1200">
          <a:solidFill>
            <a:schemeClr val="tx1"/>
          </a:solidFill>
          <a:latin typeface="French Script MT" pitchFamily="66" charset="0"/>
          <a:ea typeface="+mn-ea"/>
          <a:cs typeface="+mn-cs"/>
        </a:defRPr>
      </a:lvl1pPr>
      <a:lvl2pPr marL="742950" indent="-285750" algn="l" defTabSz="914400" rtl="0" eaLnBrk="1" latinLnBrk="0" hangingPunct="1">
        <a:spcBef>
          <a:spcPct val="20000"/>
        </a:spcBef>
        <a:buFont typeface="Arial" pitchFamily="34" charset="0"/>
        <a:buChar char="–"/>
        <a:defRPr sz="3600" kern="1200">
          <a:solidFill>
            <a:schemeClr val="tx1"/>
          </a:solidFill>
          <a:latin typeface="French Script MT" pitchFamily="66" charset="0"/>
          <a:ea typeface="+mn-ea"/>
          <a:cs typeface="+mn-cs"/>
        </a:defRPr>
      </a:lvl2pPr>
      <a:lvl3pPr marL="1143000" indent="-228600" algn="l" defTabSz="914400" rtl="0" eaLnBrk="1" latinLnBrk="0" hangingPunct="1">
        <a:spcBef>
          <a:spcPct val="20000"/>
        </a:spcBef>
        <a:buFont typeface="Arial" pitchFamily="34" charset="0"/>
        <a:buChar char="•"/>
        <a:defRPr sz="3200" kern="1200">
          <a:solidFill>
            <a:schemeClr val="tx1"/>
          </a:solidFill>
          <a:latin typeface="French Script MT" pitchFamily="66" charset="0"/>
          <a:ea typeface="+mn-ea"/>
          <a:cs typeface="+mn-cs"/>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French Script MT" pitchFamily="66" charset="0"/>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French Script M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orelearning.net/KS4/Frankenstein/Chapter%205.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295400"/>
            <a:ext cx="5829300" cy="3200401"/>
          </a:xfrm>
        </p:spPr>
        <p:txBody>
          <a:bodyPr>
            <a:normAutofit/>
          </a:bodyPr>
          <a:lstStyle/>
          <a:p>
            <a:r>
              <a:rPr lang="en-US" dirty="0" smtClean="0">
                <a:latin typeface="Elephant" pitchFamily="18" charset="0"/>
              </a:rPr>
              <a:t>Year 13</a:t>
            </a:r>
            <a:br>
              <a:rPr lang="en-US" dirty="0" smtClean="0">
                <a:latin typeface="Elephant" pitchFamily="18" charset="0"/>
              </a:rPr>
            </a:br>
            <a:r>
              <a:rPr lang="en-US" dirty="0" smtClean="0">
                <a:latin typeface="Elephant" pitchFamily="18" charset="0"/>
              </a:rPr>
              <a:t>A2 English Literature</a:t>
            </a:r>
            <a:endParaRPr lang="en-US" dirty="0">
              <a:latin typeface="Elephant" pitchFamily="18" charset="0"/>
            </a:endParaRPr>
          </a:p>
        </p:txBody>
      </p:sp>
      <p:sp>
        <p:nvSpPr>
          <p:cNvPr id="3" name="Subtitle 2"/>
          <p:cNvSpPr>
            <a:spLocks noGrp="1"/>
          </p:cNvSpPr>
          <p:nvPr>
            <p:ph type="subTitle" idx="1"/>
          </p:nvPr>
        </p:nvSpPr>
        <p:spPr>
          <a:xfrm>
            <a:off x="1028700" y="4876800"/>
            <a:ext cx="4800600" cy="685800"/>
          </a:xfrm>
        </p:spPr>
        <p:txBody>
          <a:bodyPr>
            <a:normAutofit fontScale="92500" lnSpcReduction="10000"/>
          </a:bodyPr>
          <a:lstStyle/>
          <a:p>
            <a:r>
              <a:rPr lang="en-US" sz="4600" dirty="0" smtClean="0"/>
              <a:t>The </a:t>
            </a:r>
            <a:r>
              <a:rPr lang="en-US" sz="4600" dirty="0" smtClean="0"/>
              <a:t>Gothic: ‘Frankenstein’</a:t>
            </a:r>
            <a:endParaRPr lang="en-US" sz="4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6858000" cy="6705599"/>
          </a:xfrm>
        </p:spPr>
        <p:txBody>
          <a:bodyPr>
            <a:noAutofit/>
          </a:bodyPr>
          <a:lstStyle/>
          <a:p>
            <a:r>
              <a:rPr lang="en-GB" sz="2000" dirty="0" smtClean="0">
                <a:latin typeface="Eras Demi ITC" pitchFamily="34" charset="0"/>
              </a:rPr>
              <a:t>Many examiners commented upon the impressive knowledge of the texts demonstrated in the highest scoring scripts where quotations were used extensively in support of the argument with analysis of the language.  </a:t>
            </a:r>
          </a:p>
          <a:p>
            <a:r>
              <a:rPr lang="en-GB" sz="2000" dirty="0" smtClean="0">
                <a:latin typeface="Eras Demi ITC" pitchFamily="34" charset="0"/>
              </a:rPr>
              <a:t>Where lower scores were awarded it was often the </a:t>
            </a:r>
          </a:p>
          <a:p>
            <a:pPr>
              <a:buNone/>
            </a:pPr>
            <a:r>
              <a:rPr lang="en-GB" sz="2000" dirty="0" smtClean="0">
                <a:latin typeface="Eras Demi ITC" pitchFamily="34" charset="0"/>
              </a:rPr>
              <a:t>    case that the text disappeared from discussion or was not used in support.  Examiners are very conscious of the fact that this is a closed book examination but it is important to realize that the same academic rigour applies as in any examination.  While we are willing to overlook the occasional inaccuracy of quotations -the examination is not a memory test - continuous approximation of quotation is not acceptable. Nor is it acceptable to pretend that </a:t>
            </a:r>
          </a:p>
          <a:p>
            <a:pPr>
              <a:buNone/>
            </a:pPr>
            <a:r>
              <a:rPr lang="en-GB" sz="2000" dirty="0" smtClean="0">
                <a:latin typeface="Eras Demi ITC" pitchFamily="34" charset="0"/>
              </a:rPr>
              <a:t>     phrases are quotations by putting them in quotation marks when they are patently not.  It is unlikely that examiners will be hoodwinked into thinking that Shakespeare actually wrote such things as, “</a:t>
            </a:r>
            <a:r>
              <a:rPr lang="en-GB" sz="2000" dirty="0" err="1" smtClean="0">
                <a:latin typeface="Eras Demi ITC" pitchFamily="34" charset="0"/>
              </a:rPr>
              <a:t>Let‟s</a:t>
            </a:r>
            <a:r>
              <a:rPr lang="en-GB" sz="2000" dirty="0" smtClean="0">
                <a:latin typeface="Eras Demi ITC" pitchFamily="34" charset="0"/>
              </a:rPr>
              <a:t> go kill the king”, or, “Get a grip, Macbeth” or “Damn the blasted spot”.</a:t>
            </a:r>
            <a:endParaRPr lang="en-GB" sz="2000" dirty="0">
              <a:latin typeface="Eras Demi ITC" pitchFamily="34" charset="0"/>
            </a:endParaRPr>
          </a:p>
        </p:txBody>
      </p:sp>
      <p:sp>
        <p:nvSpPr>
          <p:cNvPr id="4" name="Title 1"/>
          <p:cNvSpPr txBox="1">
            <a:spLocks/>
          </p:cNvSpPr>
          <p:nvPr/>
        </p:nvSpPr>
        <p:spPr>
          <a:xfrm>
            <a:off x="381000" y="0"/>
            <a:ext cx="6172200" cy="1524000"/>
          </a:xfrm>
          <a:prstGeom prst="rect">
            <a:avLst/>
          </a:prstGeom>
          <a:solidFill>
            <a:schemeClr val="bg1">
              <a:alpha val="75000"/>
            </a:schemeClr>
          </a:solidFill>
          <a:ln>
            <a:solidFill>
              <a:srgbClr val="C00000"/>
            </a:solidFill>
          </a:ln>
          <a:effectLst>
            <a:glow rad="101600">
              <a:schemeClr val="bg1">
                <a:alpha val="60000"/>
              </a:schemeClr>
            </a:glow>
          </a:effectLst>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800" b="1" i="0" u="none" strike="noStrike" kern="1200" cap="none" spc="0" normalizeH="0" baseline="0" noProof="0" dirty="0" smtClean="0">
                <a:ln>
                  <a:noFill/>
                </a:ln>
                <a:solidFill>
                  <a:srgbClr val="C00000"/>
                </a:solidFill>
                <a:effectLst/>
                <a:uLnTx/>
                <a:uFillTx/>
                <a:latin typeface="French Script MT" pitchFamily="66" charset="0"/>
                <a:ea typeface="+mj-ea"/>
                <a:cs typeface="+mj-cs"/>
              </a:rPr>
              <a:t>Examiner’s</a:t>
            </a:r>
            <a:r>
              <a:rPr kumimoji="0" lang="en-GB" sz="4800" b="1" i="0" u="none" strike="noStrike" kern="1200" cap="none" spc="0" normalizeH="0" baseline="0" noProof="0" dirty="0" smtClean="0">
                <a:ln>
                  <a:noFill/>
                </a:ln>
                <a:solidFill>
                  <a:schemeClr val="tx1"/>
                </a:solidFill>
                <a:effectLst/>
                <a:uLnTx/>
                <a:uFillTx/>
                <a:latin typeface="French Script MT" pitchFamily="66" charset="0"/>
                <a:ea typeface="+mj-ea"/>
                <a:cs typeface="+mj-cs"/>
              </a:rPr>
              <a:t> reflections on candidates in this exam:</a:t>
            </a:r>
            <a:endParaRPr kumimoji="0" lang="en-GB" sz="4800" b="1" i="0" u="none" strike="noStrike" kern="1200" cap="none" spc="0" normalizeH="0" baseline="0" noProof="0" dirty="0">
              <a:ln>
                <a:noFill/>
              </a:ln>
              <a:solidFill>
                <a:schemeClr val="tx1"/>
              </a:solidFill>
              <a:effectLst/>
              <a:uLnTx/>
              <a:uFillTx/>
              <a:latin typeface="French Script MT" pitchFamily="66" charset="0"/>
              <a:ea typeface="+mj-ea"/>
              <a:cs typeface="+mj-cs"/>
            </a:endParaRPr>
          </a:p>
        </p:txBody>
      </p:sp>
      <p:sp>
        <p:nvSpPr>
          <p:cNvPr id="5" name="Rectangle 4"/>
          <p:cNvSpPr/>
          <p:nvPr/>
        </p:nvSpPr>
        <p:spPr>
          <a:xfrm>
            <a:off x="0" y="8382000"/>
            <a:ext cx="685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WHAT CAN WE LEARN FROM THESE STATEMENTS?</a:t>
            </a:r>
            <a:endParaRPr lang="en-GB" b="1" dirty="0">
              <a:solidFill>
                <a:srgbClr val="FFFF00"/>
              </a:solidFill>
            </a:endParaRPr>
          </a:p>
        </p:txBody>
      </p:sp>
      <p:sp>
        <p:nvSpPr>
          <p:cNvPr id="6" name="Rectangle 5"/>
          <p:cNvSpPr/>
          <p:nvPr/>
        </p:nvSpPr>
        <p:spPr>
          <a:xfrm rot="20919299">
            <a:off x="673177" y="4040467"/>
            <a:ext cx="56388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C00000"/>
                </a:solidFill>
              </a:rPr>
              <a:t>L.O: </a:t>
            </a:r>
          </a:p>
          <a:p>
            <a:pPr algn="ctr"/>
            <a:r>
              <a:rPr lang="en-GB" sz="2400" b="1" dirty="0" smtClean="0">
                <a:solidFill>
                  <a:srgbClr val="C00000"/>
                </a:solidFill>
              </a:rPr>
              <a:t>to learn to write extensive analysis of used Gothic quotations, and to build up the ability to use extensive quotations in the closed book exam. </a:t>
            </a:r>
            <a:endParaRPr lang="en-GB"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through your Gothic quotations from chapter 5</a:t>
            </a:r>
            <a:endParaRPr lang="en-US" dirty="0"/>
          </a:p>
        </p:txBody>
      </p:sp>
      <p:sp>
        <p:nvSpPr>
          <p:cNvPr id="3" name="Content Placeholder 2"/>
          <p:cNvSpPr>
            <a:spLocks noGrp="1"/>
          </p:cNvSpPr>
          <p:nvPr>
            <p:ph idx="1"/>
          </p:nvPr>
        </p:nvSpPr>
        <p:spPr>
          <a:xfrm>
            <a:off x="381000" y="4876800"/>
            <a:ext cx="6172200" cy="1371599"/>
          </a:xfrm>
        </p:spPr>
        <p:txBody>
          <a:bodyPr/>
          <a:lstStyle/>
          <a:p>
            <a:pPr>
              <a:buNone/>
            </a:pPr>
            <a:r>
              <a:rPr lang="en-US" dirty="0" smtClean="0"/>
              <a:t>For the quotes you are set, annotate Gothic elements of Shelley’s language.</a:t>
            </a:r>
          </a:p>
          <a:p>
            <a:pPr>
              <a:buNone/>
            </a:pPr>
            <a:endParaRPr lang="en-US" dirty="0" smtClean="0"/>
          </a:p>
          <a:p>
            <a:pPr>
              <a:buNone/>
            </a:pPr>
            <a:endParaRPr lang="en-US" dirty="0"/>
          </a:p>
        </p:txBody>
      </p:sp>
      <p:sp>
        <p:nvSpPr>
          <p:cNvPr id="4" name="Rectangle 3"/>
          <p:cNvSpPr/>
          <p:nvPr/>
        </p:nvSpPr>
        <p:spPr>
          <a:xfrm rot="21240840">
            <a:off x="21035" y="8026483"/>
            <a:ext cx="685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IF YOU FIND THIS HARD,  GET REVISING THE GOTHIC, AND GET TO GRIPS WITH THE TEXT!</a:t>
            </a:r>
            <a:endParaRPr lang="en-GB" b="1" dirty="0">
              <a:solidFill>
                <a:srgbClr val="FFFF00"/>
              </a:solidFill>
            </a:endParaRPr>
          </a:p>
        </p:txBody>
      </p:sp>
      <p:sp>
        <p:nvSpPr>
          <p:cNvPr id="5" name="Oval 4"/>
          <p:cNvSpPr/>
          <p:nvPr/>
        </p:nvSpPr>
        <p:spPr>
          <a:xfrm>
            <a:off x="228600" y="2133600"/>
            <a:ext cx="66294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hlinkClick r:id="rId2"/>
              </a:rPr>
              <a:t>http://www.morelearning.net/KS4/Frankenstein/Chapter%205.pdf</a:t>
            </a:r>
            <a:endParaRPr lang="en-GB" dirty="0" smtClean="0"/>
          </a:p>
          <a:p>
            <a:pPr algn="ct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109383"/>
            <a:ext cx="6172200" cy="4586817"/>
          </a:xfrm>
        </p:spPr>
        <p:txBody>
          <a:bodyPr>
            <a:normAutofit fontScale="77500" lnSpcReduction="20000"/>
          </a:bodyPr>
          <a:lstStyle/>
          <a:p>
            <a:r>
              <a:rPr lang="en-GB" dirty="0" smtClean="0"/>
              <a:t>Using the past paper link above:</a:t>
            </a:r>
          </a:p>
          <a:p>
            <a:pPr>
              <a:buNone/>
            </a:pPr>
            <a:endParaRPr lang="en-GB" dirty="0" smtClean="0"/>
          </a:p>
          <a:p>
            <a:pPr marL="742950" indent="-742950">
              <a:buAutoNum type="alphaLcParenR"/>
            </a:pPr>
            <a:r>
              <a:rPr lang="en-GB" dirty="0" smtClean="0"/>
              <a:t>Systematically note key focus words from the Gothic questions</a:t>
            </a:r>
            <a:r>
              <a:rPr lang="en-GB" dirty="0" smtClean="0"/>
              <a:t>.</a:t>
            </a:r>
          </a:p>
          <a:p>
            <a:pPr marL="742950" indent="-742950">
              <a:buAutoNum type="alphaLcParenR"/>
            </a:pPr>
            <a:r>
              <a:rPr lang="en-GB" dirty="0" smtClean="0"/>
              <a:t>Note down recurring themes that appear. </a:t>
            </a:r>
          </a:p>
          <a:p>
            <a:pPr marL="742950" indent="-742950">
              <a:buAutoNum type="alphaLcParenR"/>
            </a:pPr>
            <a:r>
              <a:rPr lang="en-GB" dirty="0" smtClean="0"/>
              <a:t>Add any of your own gothic themes which you think may come up or cross over with Macbeth and The Bloody Chamber. </a:t>
            </a:r>
            <a:endParaRPr lang="en-GB" dirty="0" smtClean="0"/>
          </a:p>
          <a:p>
            <a:pPr marL="742950" indent="-742950">
              <a:buAutoNum type="alphaLcParenR"/>
            </a:pPr>
            <a:r>
              <a:rPr lang="en-GB" dirty="0" smtClean="0"/>
              <a:t>Now, number them in order of difficulty (1=most difficult).</a:t>
            </a:r>
          </a:p>
          <a:p>
            <a:pPr marL="742950" indent="-742950">
              <a:buAutoNum type="alphaLcParenR"/>
            </a:pPr>
            <a:endParaRPr lang="en-GB" dirty="0"/>
          </a:p>
        </p:txBody>
      </p:sp>
      <p:sp>
        <p:nvSpPr>
          <p:cNvPr id="4" name="Rectangle 3"/>
          <p:cNvSpPr/>
          <p:nvPr/>
        </p:nvSpPr>
        <p:spPr>
          <a:xfrm>
            <a:off x="0" y="8382000"/>
            <a:ext cx="685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WHAT CAN YOU LEARN FROM THIS?</a:t>
            </a:r>
            <a:endParaRPr lang="en-GB"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109383"/>
            <a:ext cx="6172200" cy="5044017"/>
          </a:xfrm>
        </p:spPr>
        <p:txBody>
          <a:bodyPr>
            <a:normAutofit fontScale="92500" lnSpcReduction="10000"/>
          </a:bodyPr>
          <a:lstStyle/>
          <a:p>
            <a:r>
              <a:rPr lang="en-GB" dirty="0" smtClean="0"/>
              <a:t>Look carefully at the question styles.</a:t>
            </a:r>
          </a:p>
          <a:p>
            <a:endParaRPr lang="en-GB" dirty="0" smtClean="0"/>
          </a:p>
          <a:p>
            <a:r>
              <a:rPr lang="en-GB" dirty="0" smtClean="0"/>
              <a:t>Write your own question using key themes and realistic exam phrasing.</a:t>
            </a:r>
          </a:p>
          <a:p>
            <a:pPr>
              <a:buNone/>
            </a:pPr>
            <a:r>
              <a:rPr lang="en-GB" dirty="0" smtClean="0"/>
              <a:t>   (This will be the essay you will write for me after tomorrow’s lesson.) </a:t>
            </a:r>
          </a:p>
          <a:p>
            <a:r>
              <a:rPr lang="en-GB" dirty="0" smtClean="0"/>
              <a:t>Read on at home tonight in preparation for this essay being set!</a:t>
            </a:r>
          </a:p>
          <a:p>
            <a:endParaRPr lang="en-GB" dirty="0" smtClean="0"/>
          </a:p>
          <a:p>
            <a:pPr marL="742950" indent="-742950">
              <a:buAutoNum type="alphaLcParenR"/>
            </a:pPr>
            <a:endParaRPr lang="en-GB" dirty="0"/>
          </a:p>
        </p:txBody>
      </p:sp>
      <p:sp>
        <p:nvSpPr>
          <p:cNvPr id="4" name="Rectangle 3"/>
          <p:cNvSpPr/>
          <p:nvPr/>
        </p:nvSpPr>
        <p:spPr>
          <a:xfrm rot="21308928">
            <a:off x="0" y="8382000"/>
            <a:ext cx="685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WHAT CAN YOU LEARN FROM THIS?</a:t>
            </a:r>
            <a:endParaRPr lang="en-GB" b="1" dirty="0">
              <a:solidFill>
                <a:srgbClr val="FFFF00"/>
              </a:solidFill>
            </a:endParaRPr>
          </a:p>
        </p:txBody>
      </p:sp>
      <p:sp>
        <p:nvSpPr>
          <p:cNvPr id="6" name="Title 5"/>
          <p:cNvSpPr>
            <a:spLocks noGrp="1"/>
          </p:cNvSpPr>
          <p:nvPr>
            <p:ph type="title"/>
          </p:nvPr>
        </p:nvSpPr>
        <p:spPr/>
        <p:txBody>
          <a:bodyPr/>
          <a:lstStyle/>
          <a:p>
            <a:r>
              <a:rPr lang="en-GB" dirty="0" smtClean="0"/>
              <a:t>Creating a Question</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8839200"/>
          </a:xfrm>
          <a:solidFill>
            <a:schemeClr val="tx1">
              <a:alpha val="75000"/>
            </a:schemeClr>
          </a:solidFill>
        </p:spPr>
        <p:txBody>
          <a:bodyPr>
            <a:normAutofit fontScale="32500" lnSpcReduction="20000"/>
          </a:bodyPr>
          <a:lstStyle/>
          <a:p>
            <a:pPr algn="ctr">
              <a:buNone/>
            </a:pPr>
            <a:r>
              <a:rPr lang="en-GB" sz="9800" b="1" u="sng" dirty="0" smtClean="0">
                <a:solidFill>
                  <a:schemeClr val="bg1"/>
                </a:solidFill>
                <a:effectLst>
                  <a:outerShdw blurRad="38100" dist="38100" dir="2700000" algn="tl">
                    <a:srgbClr val="000000">
                      <a:alpha val="43137"/>
                    </a:srgbClr>
                  </a:outerShdw>
                </a:effectLst>
                <a:latin typeface="Elephant" pitchFamily="18" charset="0"/>
              </a:rPr>
              <a:t>Band 6 ...</a:t>
            </a:r>
          </a:p>
          <a:p>
            <a:pPr>
              <a:buNone/>
            </a:pPr>
            <a:endParaRPr lang="en-GB" sz="8800" dirty="0" smtClean="0">
              <a:latin typeface="Elephant" pitchFamily="18" charset="0"/>
            </a:endParaRPr>
          </a:p>
          <a:p>
            <a:r>
              <a:rPr lang="en-GB" sz="8800" dirty="0" smtClean="0">
                <a:solidFill>
                  <a:srgbClr val="FF0000"/>
                </a:solidFill>
                <a:latin typeface="Elephant" pitchFamily="18" charset="0"/>
              </a:rPr>
              <a:t>1. </a:t>
            </a:r>
            <a:r>
              <a:rPr lang="en-GB" sz="8800" dirty="0" smtClean="0">
                <a:solidFill>
                  <a:srgbClr val="FFFF00"/>
                </a:solidFill>
                <a:latin typeface="Elephant" pitchFamily="18" charset="0"/>
              </a:rPr>
              <a:t>AO1 Use of appropriate critical and Gothic  vocabulary and technically fluent style/well structured and coherent argument</a:t>
            </a:r>
          </a:p>
          <a:p>
            <a:pPr>
              <a:buNone/>
            </a:pPr>
            <a:r>
              <a:rPr lang="en-GB" sz="8800" dirty="0" smtClean="0">
                <a:solidFill>
                  <a:srgbClr val="FFFF00"/>
                </a:solidFill>
                <a:latin typeface="Elephant" pitchFamily="18" charset="0"/>
              </a:rPr>
              <a:t>  </a:t>
            </a:r>
          </a:p>
          <a:p>
            <a:r>
              <a:rPr lang="en-GB" sz="8800" dirty="0" smtClean="0">
                <a:solidFill>
                  <a:srgbClr val="FF0000"/>
                </a:solidFill>
                <a:latin typeface="Elephant" pitchFamily="18" charset="0"/>
              </a:rPr>
              <a:t>2. </a:t>
            </a:r>
            <a:r>
              <a:rPr lang="en-GB" sz="8800" dirty="0" smtClean="0">
                <a:solidFill>
                  <a:schemeClr val="bg1"/>
                </a:solidFill>
                <a:latin typeface="Elephant" pitchFamily="18" charset="0"/>
              </a:rPr>
              <a:t>AO2 Exploration and analysis of key features with perceptive evaluation of how they shape meanings/understanding  </a:t>
            </a:r>
          </a:p>
          <a:p>
            <a:pPr>
              <a:buNone/>
            </a:pPr>
            <a:endParaRPr lang="en-GB" sz="8800" dirty="0" smtClean="0">
              <a:solidFill>
                <a:srgbClr val="92D050"/>
              </a:solidFill>
              <a:latin typeface="Elephant" pitchFamily="18" charset="0"/>
            </a:endParaRPr>
          </a:p>
          <a:p>
            <a:r>
              <a:rPr lang="en-GB" sz="8800" dirty="0" smtClean="0">
                <a:solidFill>
                  <a:srgbClr val="FF0000"/>
                </a:solidFill>
                <a:latin typeface="Elephant" pitchFamily="18" charset="0"/>
              </a:rPr>
              <a:t>3. </a:t>
            </a:r>
            <a:r>
              <a:rPr lang="en-GB" sz="8800" dirty="0" smtClean="0">
                <a:solidFill>
                  <a:srgbClr val="92D050"/>
                </a:solidFill>
                <a:latin typeface="Elephant" pitchFamily="18" charset="0"/>
              </a:rPr>
              <a:t>AO3 Detailed and perceptive understanding of issues raised through concepts of the gothic  </a:t>
            </a:r>
          </a:p>
          <a:p>
            <a:pPr>
              <a:buNone/>
            </a:pPr>
            <a:endParaRPr lang="en-GB" sz="8800" dirty="0" smtClean="0">
              <a:solidFill>
                <a:schemeClr val="bg1"/>
              </a:solidFill>
              <a:latin typeface="Elephant" pitchFamily="18" charset="0"/>
            </a:endParaRPr>
          </a:p>
          <a:p>
            <a:r>
              <a:rPr lang="en-GB" sz="8800" dirty="0" smtClean="0">
                <a:solidFill>
                  <a:srgbClr val="FF0000"/>
                </a:solidFill>
                <a:latin typeface="Elephant" pitchFamily="18" charset="0"/>
              </a:rPr>
              <a:t>4. </a:t>
            </a:r>
            <a:r>
              <a:rPr lang="en-GB" sz="8800" dirty="0" smtClean="0">
                <a:solidFill>
                  <a:schemeClr val="accent6">
                    <a:lumMod val="40000"/>
                    <a:lumOff val="60000"/>
                  </a:schemeClr>
                </a:solidFill>
                <a:latin typeface="Elephant" pitchFamily="18" charset="0"/>
              </a:rPr>
              <a:t>AO3 Perceptive consideration of different interpretations of texts with sharp evaluation  of their strengths and weakness and with excellent selection of supportive references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Now, choose your own </a:t>
            </a:r>
            <a:r>
              <a:rPr lang="en-GB" dirty="0" smtClean="0">
                <a:solidFill>
                  <a:srgbClr val="FF0000"/>
                </a:solidFill>
              </a:rPr>
              <a:t>quotations</a:t>
            </a:r>
            <a:r>
              <a:rPr lang="en-GB" dirty="0" smtClean="0"/>
              <a:t> to go in your essay... </a:t>
            </a:r>
            <a:endParaRPr lang="en-GB" dirty="0"/>
          </a:p>
        </p:txBody>
      </p:sp>
      <p:sp>
        <p:nvSpPr>
          <p:cNvPr id="3" name="Content Placeholder 2"/>
          <p:cNvSpPr>
            <a:spLocks noGrp="1"/>
          </p:cNvSpPr>
          <p:nvPr>
            <p:ph idx="1"/>
          </p:nvPr>
        </p:nvSpPr>
        <p:spPr/>
        <p:txBody>
          <a:bodyPr>
            <a:normAutofit fontScale="85000" lnSpcReduction="10000"/>
          </a:bodyPr>
          <a:lstStyle/>
          <a:p>
            <a:r>
              <a:rPr lang="en-GB" sz="4200" b="1" dirty="0" smtClean="0"/>
              <a:t>It must match your own essay focus.</a:t>
            </a:r>
          </a:p>
          <a:p>
            <a:r>
              <a:rPr lang="en-GB" sz="4200" b="1" dirty="0" smtClean="0"/>
              <a:t>It must enable you to analyse and hit the AOs.</a:t>
            </a:r>
          </a:p>
          <a:p>
            <a:r>
              <a:rPr lang="en-GB" sz="4200" b="1" dirty="0" smtClean="0"/>
              <a:t>Only choose from chapters you have read, otherwise your analysis may be flawed!</a:t>
            </a:r>
          </a:p>
          <a:p>
            <a:endParaRPr lang="en-GB" dirty="0" smtClean="0"/>
          </a:p>
          <a:p>
            <a:pPr algn="ctr">
              <a:buNone/>
            </a:pPr>
            <a:r>
              <a:rPr lang="en-GB" dirty="0" smtClean="0">
                <a:solidFill>
                  <a:srgbClr val="00B050"/>
                </a:solidFill>
                <a:latin typeface="Eras Bold ITC" pitchFamily="34" charset="0"/>
              </a:rPr>
              <a:t>EXTENSION: </a:t>
            </a:r>
          </a:p>
          <a:p>
            <a:pPr algn="ctr">
              <a:buNone/>
            </a:pPr>
            <a:r>
              <a:rPr lang="en-GB" dirty="0" smtClean="0">
                <a:solidFill>
                  <a:srgbClr val="00B050"/>
                </a:solidFill>
                <a:latin typeface="Eras Bold ITC" pitchFamily="34" charset="0"/>
              </a:rPr>
              <a:t>write a paragraph to go into your essay, if done email to me so I can mark it by tomorrow’s lesson!</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066800"/>
          </a:xfrm>
        </p:spPr>
        <p:txBody>
          <a:bodyPr>
            <a:normAutofit/>
          </a:bodyPr>
          <a:lstStyle/>
          <a:p>
            <a:r>
              <a:rPr lang="en-GB" sz="3200" dirty="0" smtClean="0">
                <a:solidFill>
                  <a:srgbClr val="FF0000"/>
                </a:solidFill>
              </a:rPr>
              <a:t>Review: which are noticeable in the text?</a:t>
            </a:r>
            <a:endParaRPr lang="en-GB" sz="3200" dirty="0">
              <a:solidFill>
                <a:srgbClr val="FF0000"/>
              </a:solidFill>
            </a:endParaRPr>
          </a:p>
        </p:txBody>
      </p:sp>
      <p:sp>
        <p:nvSpPr>
          <p:cNvPr id="3" name="Content Placeholder 2"/>
          <p:cNvSpPr>
            <a:spLocks noGrp="1"/>
          </p:cNvSpPr>
          <p:nvPr>
            <p:ph idx="1"/>
          </p:nvPr>
        </p:nvSpPr>
        <p:spPr>
          <a:xfrm>
            <a:off x="0" y="1219200"/>
            <a:ext cx="6858000" cy="7924800"/>
          </a:xfrm>
        </p:spPr>
        <p:txBody>
          <a:bodyPr>
            <a:noAutofit/>
          </a:bodyPr>
          <a:lstStyle/>
          <a:p>
            <a:r>
              <a:rPr lang="en-GB" sz="2800" b="1" dirty="0" smtClean="0"/>
              <a:t>Additional key notions in Gothic literature:</a:t>
            </a:r>
            <a:endParaRPr lang="en-GB" sz="2800" dirty="0" smtClean="0"/>
          </a:p>
          <a:p>
            <a:r>
              <a:rPr lang="en-GB" sz="2800" dirty="0" smtClean="0"/>
              <a:t>A preoccupation  with all things grim and dark </a:t>
            </a:r>
          </a:p>
          <a:p>
            <a:r>
              <a:rPr lang="en-GB" sz="2800" dirty="0" smtClean="0"/>
              <a:t>Male protagonists may well be men of action, whose role is to overcome whatever the monster is, be it a real monster, or a monster of the mind;  women are typically represented as victims</a:t>
            </a:r>
          </a:p>
          <a:p>
            <a:r>
              <a:rPr lang="en-GB" sz="2800" dirty="0" smtClean="0"/>
              <a:t> Plots may well involve journeys, pursuits and rescues</a:t>
            </a:r>
          </a:p>
          <a:p>
            <a:r>
              <a:rPr lang="en-GB" sz="2800" dirty="0" smtClean="0"/>
              <a:t> Fascination with the past, especially a medieval past</a:t>
            </a:r>
          </a:p>
          <a:p>
            <a:r>
              <a:rPr lang="en-GB" sz="2800" dirty="0" smtClean="0"/>
              <a:t> Symbolic use of light and dark</a:t>
            </a:r>
          </a:p>
          <a:p>
            <a:r>
              <a:rPr lang="en-GB" sz="2800" dirty="0" smtClean="0"/>
              <a:t> Psychologically disturbed characters</a:t>
            </a:r>
          </a:p>
          <a:p>
            <a:r>
              <a:rPr lang="en-GB" sz="2800" dirty="0" smtClean="0"/>
              <a:t> The ordered world is often threatened or overturned;  the world of reason is overcome by the world of emotion;  men and women are placed in situations where they lose control</a:t>
            </a:r>
          </a:p>
          <a:p>
            <a:r>
              <a:rPr lang="en-GB" sz="2800" dirty="0" smtClean="0"/>
              <a:t>Some stories conclude with the victory of the Gothic forces that disturb human order; some conclude with the victory of the rational and the ordered...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8B45345-2163-4DDC-9ED3-445805CDF3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142</TotalTime>
  <Words>574</Words>
  <Application>Microsoft Office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Year 13 A2 English Literature</vt:lpstr>
      <vt:lpstr>Slide 2</vt:lpstr>
      <vt:lpstr>Reading through your Gothic quotations from chapter 5</vt:lpstr>
      <vt:lpstr>Slide 4</vt:lpstr>
      <vt:lpstr>Creating a Question</vt:lpstr>
      <vt:lpstr>Slide 6</vt:lpstr>
      <vt:lpstr>Now, choose your own quotations to go in your essay... </vt:lpstr>
      <vt:lpstr>Review: which are noticeable in the text?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13 A2 English Literature</dc:title>
  <dc:subject/>
  <dc:creator/>
  <cp:keywords/>
  <dc:description/>
  <cp:lastModifiedBy>kmee</cp:lastModifiedBy>
  <cp:revision>33</cp:revision>
  <dcterms:modified xsi:type="dcterms:W3CDTF">2012-11-21T15:24:16Z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TC018936019991</vt:lpwstr>
  </property>
</Properties>
</file>