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57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6600"/>
    <a:srgbClr val="009900"/>
    <a:srgbClr val="33CC33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DEC1-847D-4C6C-B545-9983276C49ED}" type="datetimeFigureOut">
              <a:rPr lang="en-US" smtClean="0"/>
              <a:pPr/>
              <a:t>10/4/2012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D4C-8F8C-4649-BDB7-4CC94616B8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DEC1-847D-4C6C-B545-9983276C49ED}" type="datetimeFigureOut">
              <a:rPr lang="en-US" smtClean="0"/>
              <a:pPr/>
              <a:t>10/4/2012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D4C-8F8C-4649-BDB7-4CC94616B8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DEC1-847D-4C6C-B545-9983276C49ED}" type="datetimeFigureOut">
              <a:rPr lang="en-US" smtClean="0"/>
              <a:pPr/>
              <a:t>10/4/2012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D4C-8F8C-4649-BDB7-4CC94616B8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DEC1-847D-4C6C-B545-9983276C49ED}" type="datetimeFigureOut">
              <a:rPr lang="en-US" smtClean="0"/>
              <a:pPr/>
              <a:t>10/4/2012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D4C-8F8C-4649-BDB7-4CC94616B8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DEC1-847D-4C6C-B545-9983276C49ED}" type="datetimeFigureOut">
              <a:rPr lang="en-US" smtClean="0"/>
              <a:pPr/>
              <a:t>10/4/2012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D4C-8F8C-4649-BDB7-4CC94616B8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DEC1-847D-4C6C-B545-9983276C49ED}" type="datetimeFigureOut">
              <a:rPr lang="en-US" smtClean="0"/>
              <a:pPr/>
              <a:t>10/4/2012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D4C-8F8C-4649-BDB7-4CC94616B8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DEC1-847D-4C6C-B545-9983276C49ED}" type="datetimeFigureOut">
              <a:rPr lang="en-US" smtClean="0"/>
              <a:pPr/>
              <a:t>10/4/2012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D4C-8F8C-4649-BDB7-4CC94616B8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DEC1-847D-4C6C-B545-9983276C49ED}" type="datetimeFigureOut">
              <a:rPr lang="en-US" smtClean="0"/>
              <a:pPr/>
              <a:t>10/4/2012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D4C-8F8C-4649-BDB7-4CC94616B8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DEC1-847D-4C6C-B545-9983276C49ED}" type="datetimeFigureOut">
              <a:rPr lang="en-US" smtClean="0"/>
              <a:pPr/>
              <a:t>10/4/2012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D4C-8F8C-4649-BDB7-4CC94616B8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DEC1-847D-4C6C-B545-9983276C49ED}" type="datetimeFigureOut">
              <a:rPr lang="en-US" smtClean="0"/>
              <a:pPr/>
              <a:t>10/4/2012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D4C-8F8C-4649-BDB7-4CC94616B8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DEC1-847D-4C6C-B545-9983276C49ED}" type="datetimeFigureOut">
              <a:rPr lang="en-US" smtClean="0"/>
              <a:pPr/>
              <a:t>10/4/2012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D4C-8F8C-4649-BDB7-4CC94616B8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9DEC1-847D-4C6C-B545-9983276C49ED}" type="datetimeFigureOut">
              <a:rPr lang="en-US" smtClean="0"/>
              <a:pPr/>
              <a:t>10/4/2012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07D4C-8F8C-4649-BDB7-4CC94616B8A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>
            <a:normAutofit/>
          </a:bodyPr>
          <a:lstStyle/>
          <a:p>
            <a:r>
              <a:rPr lang="en-GB" sz="6600" b="1" u="sng" dirty="0" smtClean="0">
                <a:latin typeface="Comic Sans MS" pitchFamily="66" charset="0"/>
              </a:rPr>
              <a:t>Home learning</a:t>
            </a:r>
            <a:endParaRPr lang="en-GB" sz="6600" b="1" u="sng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857364"/>
            <a:ext cx="8001056" cy="3714776"/>
          </a:xfrm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chemeClr val="tx1"/>
                </a:solidFill>
                <a:latin typeface="Comic Sans MS" pitchFamily="66" charset="0"/>
              </a:rPr>
              <a:t>To complete the essay task: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“In </a:t>
            </a:r>
            <a:r>
              <a:rPr lang="en-GB" sz="2400" i="1" dirty="0" smtClean="0">
                <a:solidFill>
                  <a:srgbClr val="FF0000"/>
                </a:solidFill>
                <a:latin typeface="Comic Sans MS" pitchFamily="66" charset="0"/>
              </a:rPr>
              <a:t>The Bloody Chamber 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Angela Carter reverses gothic traditions so that the males become the victims instead of the females.”</a:t>
            </a:r>
          </a:p>
          <a:p>
            <a:endParaRPr lang="en-GB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GB" sz="2400" dirty="0" smtClean="0">
                <a:solidFill>
                  <a:schemeClr val="tx1"/>
                </a:solidFill>
                <a:latin typeface="Comic Sans MS" pitchFamily="66" charset="0"/>
              </a:rPr>
              <a:t>You must refer to at least 2 storied in the collection. One of those stories must be ‘The Lady of the House of Love’. </a:t>
            </a:r>
            <a:endParaRPr lang="en-GB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b="1" u="sng" dirty="0" smtClean="0">
                <a:latin typeface="Comic Sans MS" pitchFamily="66" charset="0"/>
              </a:rPr>
              <a:t>Developing AO3</a:t>
            </a:r>
            <a:endParaRPr lang="en-GB" sz="5400" b="1" u="sng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428868"/>
            <a:ext cx="8643998" cy="1752600"/>
          </a:xfrm>
        </p:spPr>
        <p:txBody>
          <a:bodyPr>
            <a:normAutofit/>
          </a:bodyPr>
          <a:lstStyle/>
          <a:p>
            <a:r>
              <a:rPr lang="en-GB" sz="3500" b="1" dirty="0" smtClean="0">
                <a:solidFill>
                  <a:srgbClr val="FF0000"/>
                </a:solidFill>
                <a:latin typeface="Comic Sans MS" pitchFamily="66" charset="0"/>
              </a:rPr>
              <a:t>LO: </a:t>
            </a:r>
            <a:r>
              <a:rPr lang="en-GB" sz="3500" dirty="0" smtClean="0">
                <a:solidFill>
                  <a:schemeClr val="tx1"/>
                </a:solidFill>
                <a:latin typeface="Comic Sans MS" pitchFamily="66" charset="0"/>
              </a:rPr>
              <a:t>by the end of the lesson you will be able to improve their A03 responses.  </a:t>
            </a:r>
            <a:endParaRPr lang="en-GB" sz="35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4714884"/>
            <a:ext cx="40005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latin typeface="Comic Sans MS" pitchFamily="66" charset="0"/>
              </a:rPr>
              <a:t>Big Picture: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 smtClean="0">
                <a:latin typeface="Comic Sans MS" pitchFamily="66" charset="0"/>
              </a:rPr>
              <a:t>Card sort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 smtClean="0">
                <a:latin typeface="Comic Sans MS" pitchFamily="66" charset="0"/>
              </a:rPr>
              <a:t>Group work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 smtClean="0">
                <a:latin typeface="Comic Sans MS" pitchFamily="66" charset="0"/>
              </a:rPr>
              <a:t>Peer assessing</a:t>
            </a:r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u="sng" dirty="0" smtClean="0">
                <a:latin typeface="Comic Sans MS" pitchFamily="66" charset="0"/>
              </a:rPr>
              <a:t>What do the terms mean?</a:t>
            </a:r>
            <a:endParaRPr lang="en-GB" sz="4800" b="1" u="sn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800" dirty="0" smtClean="0">
                <a:latin typeface="Comic Sans MS" pitchFamily="66" charset="0"/>
              </a:rPr>
              <a:t>Complete the card sort.</a:t>
            </a:r>
          </a:p>
          <a:p>
            <a:pPr algn="ctr">
              <a:buNone/>
            </a:pPr>
            <a:endParaRPr lang="en-GB" sz="4800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4800" dirty="0" smtClean="0">
                <a:latin typeface="Comic Sans MS" pitchFamily="66" charset="0"/>
              </a:rPr>
              <a:t>Link each band to its correct descriptor. </a:t>
            </a:r>
            <a:endParaRPr lang="en-GB" sz="4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b="1" u="sng" dirty="0" smtClean="0">
                <a:latin typeface="Comic Sans MS" pitchFamily="66" charset="0"/>
              </a:rPr>
              <a:t>Mark Band Descriptors </a:t>
            </a:r>
            <a:endParaRPr lang="en-GB" sz="5400" b="1" u="sng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034" y="1428736"/>
            <a:ext cx="82153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solidFill>
                  <a:srgbClr val="006600"/>
                </a:solidFill>
                <a:latin typeface="Comic Sans MS" pitchFamily="66" charset="0"/>
              </a:rPr>
              <a:t>Band </a:t>
            </a:r>
            <a:r>
              <a:rPr lang="en-GB" sz="4000" dirty="0">
                <a:solidFill>
                  <a:srgbClr val="006600"/>
                </a:solidFill>
                <a:latin typeface="Comic Sans MS" pitchFamily="66" charset="0"/>
              </a:rPr>
              <a:t>6 </a:t>
            </a:r>
            <a:r>
              <a:rPr lang="en-GB" sz="4000" dirty="0" smtClean="0">
                <a:solidFill>
                  <a:srgbClr val="006600"/>
                </a:solidFill>
                <a:latin typeface="Comic Sans MS" pitchFamily="66" charset="0"/>
              </a:rPr>
              <a:t>- evaluation </a:t>
            </a:r>
            <a:r>
              <a:rPr lang="en-GB" sz="4000" dirty="0">
                <a:solidFill>
                  <a:srgbClr val="006600"/>
                </a:solidFill>
                <a:latin typeface="Comic Sans MS" pitchFamily="66" charset="0"/>
              </a:rPr>
              <a:t>	</a:t>
            </a:r>
          </a:p>
          <a:p>
            <a:r>
              <a:rPr lang="en-GB" sz="4000" dirty="0">
                <a:solidFill>
                  <a:srgbClr val="009900"/>
                </a:solidFill>
                <a:latin typeface="Comic Sans MS" pitchFamily="66" charset="0"/>
              </a:rPr>
              <a:t>Band 5 </a:t>
            </a:r>
            <a:r>
              <a:rPr lang="en-GB" sz="4000" dirty="0" smtClean="0">
                <a:solidFill>
                  <a:srgbClr val="009900"/>
                </a:solidFill>
                <a:latin typeface="Comic Sans MS" pitchFamily="66" charset="0"/>
              </a:rPr>
              <a:t>- analysis </a:t>
            </a:r>
            <a:r>
              <a:rPr lang="en-GB" sz="4000" dirty="0">
                <a:latin typeface="Comic Sans MS" pitchFamily="66" charset="0"/>
              </a:rPr>
              <a:t>	</a:t>
            </a:r>
          </a:p>
          <a:p>
            <a:r>
              <a:rPr lang="en-GB" sz="4000" dirty="0">
                <a:solidFill>
                  <a:srgbClr val="33CC33"/>
                </a:solidFill>
                <a:latin typeface="Comic Sans MS" pitchFamily="66" charset="0"/>
              </a:rPr>
              <a:t>Band 4 </a:t>
            </a:r>
            <a:r>
              <a:rPr lang="en-GB" sz="4000" dirty="0" smtClean="0">
                <a:solidFill>
                  <a:srgbClr val="33CC33"/>
                </a:solidFill>
                <a:latin typeface="Comic Sans MS" pitchFamily="66" charset="0"/>
              </a:rPr>
              <a:t>- explanation </a:t>
            </a:r>
            <a:r>
              <a:rPr lang="en-GB" sz="4000" dirty="0">
                <a:latin typeface="Comic Sans MS" pitchFamily="66" charset="0"/>
              </a:rPr>
              <a:t>	</a:t>
            </a:r>
          </a:p>
          <a:p>
            <a:r>
              <a:rPr lang="en-GB" sz="4000" dirty="0">
                <a:solidFill>
                  <a:srgbClr val="FF6600"/>
                </a:solidFill>
                <a:latin typeface="Comic Sans MS" pitchFamily="66" charset="0"/>
              </a:rPr>
              <a:t>Band 3 </a:t>
            </a:r>
            <a:r>
              <a:rPr lang="en-GB" sz="4000" dirty="0" smtClean="0">
                <a:solidFill>
                  <a:srgbClr val="FF6600"/>
                </a:solidFill>
                <a:latin typeface="Comic Sans MS" pitchFamily="66" charset="0"/>
              </a:rPr>
              <a:t>- some </a:t>
            </a:r>
            <a:r>
              <a:rPr lang="en-GB" sz="4000" dirty="0">
                <a:solidFill>
                  <a:srgbClr val="FF6600"/>
                </a:solidFill>
                <a:latin typeface="Comic Sans MS" pitchFamily="66" charset="0"/>
              </a:rPr>
              <a:t>understanding</a:t>
            </a:r>
            <a:r>
              <a:rPr lang="en-GB" sz="4000" dirty="0">
                <a:latin typeface="Comic Sans MS" pitchFamily="66" charset="0"/>
              </a:rPr>
              <a:t> </a:t>
            </a:r>
          </a:p>
          <a:p>
            <a:r>
              <a:rPr lang="en-GB" sz="4000" dirty="0">
                <a:solidFill>
                  <a:srgbClr val="FF3300"/>
                </a:solidFill>
                <a:latin typeface="Comic Sans MS" pitchFamily="66" charset="0"/>
              </a:rPr>
              <a:t>Band 2 </a:t>
            </a:r>
            <a:r>
              <a:rPr lang="en-GB" sz="4000" dirty="0" smtClean="0">
                <a:solidFill>
                  <a:srgbClr val="FF3300"/>
                </a:solidFill>
                <a:latin typeface="Comic Sans MS" pitchFamily="66" charset="0"/>
              </a:rPr>
              <a:t>- some </a:t>
            </a:r>
            <a:r>
              <a:rPr lang="en-GB" sz="4000" dirty="0">
                <a:solidFill>
                  <a:srgbClr val="FF3300"/>
                </a:solidFill>
                <a:latin typeface="Comic Sans MS" pitchFamily="66" charset="0"/>
              </a:rPr>
              <a:t>awareness </a:t>
            </a:r>
            <a:r>
              <a:rPr lang="en-GB" sz="4000" dirty="0">
                <a:latin typeface="Comic Sans MS" pitchFamily="66" charset="0"/>
              </a:rPr>
              <a:t>	</a:t>
            </a:r>
          </a:p>
          <a:p>
            <a:r>
              <a:rPr lang="en-GB" sz="4000" dirty="0">
                <a:solidFill>
                  <a:srgbClr val="FF0000"/>
                </a:solidFill>
                <a:latin typeface="Comic Sans MS" pitchFamily="66" charset="0"/>
              </a:rPr>
              <a:t>Band 1 </a:t>
            </a:r>
            <a:r>
              <a:rPr lang="en-GB" sz="4000" dirty="0" smtClean="0">
                <a:solidFill>
                  <a:srgbClr val="FF0000"/>
                </a:solidFill>
                <a:latin typeface="Comic Sans MS" pitchFamily="66" charset="0"/>
              </a:rPr>
              <a:t>- very </a:t>
            </a:r>
            <a:r>
              <a:rPr lang="en-GB" sz="4000" dirty="0">
                <a:solidFill>
                  <a:srgbClr val="FF0000"/>
                </a:solidFill>
                <a:latin typeface="Comic Sans MS" pitchFamily="66" charset="0"/>
              </a:rPr>
              <a:t>little grasp </a:t>
            </a:r>
            <a:r>
              <a:rPr lang="en-GB" sz="4000" dirty="0">
                <a:latin typeface="Comic Sans MS" pitchFamily="66" charset="0"/>
              </a:rPr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14744" y="5842337"/>
            <a:ext cx="5429256" cy="1015663"/>
          </a:xfrm>
          <a:prstGeom prst="rect">
            <a:avLst/>
          </a:prstGeom>
          <a:solidFill>
            <a:srgbClr val="FFFF00"/>
          </a:solidFill>
          <a:ln w="5715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Choose the band you feel most secure with. Be honest with yourself! This lesson your aim is to achieve the next band!</a:t>
            </a:r>
            <a:endParaRPr lang="en-GB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u="sng" dirty="0" smtClean="0">
                <a:latin typeface="Comic Sans MS" pitchFamily="66" charset="0"/>
              </a:rPr>
              <a:t>Working on your skill!</a:t>
            </a:r>
            <a:endParaRPr lang="en-GB" sz="5400" b="1" u="sn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Comic Sans MS" pitchFamily="66" charset="0"/>
              </a:rPr>
              <a:t>Go to the table for the skill you currently feel confident about 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Complete the activity. Remember your focus is A03. 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Work together with the people in your group!</a:t>
            </a:r>
          </a:p>
          <a:p>
            <a:endParaRPr lang="en-GB" dirty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10 minutes</a:t>
            </a:r>
            <a:endParaRPr lang="en-GB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u="sng" dirty="0" smtClean="0">
                <a:latin typeface="Comic Sans MS" pitchFamily="66" charset="0"/>
              </a:rPr>
              <a:t>Pushing yourself!</a:t>
            </a:r>
            <a:endParaRPr lang="en-GB" sz="5400" b="1" u="sn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000" dirty="0" smtClean="0">
                <a:latin typeface="Comic Sans MS" pitchFamily="66" charset="0"/>
              </a:rPr>
              <a:t>Move to the next table, as a group, with your work.</a:t>
            </a:r>
          </a:p>
          <a:p>
            <a:pPr algn="ctr">
              <a:buNone/>
            </a:pPr>
            <a:endParaRPr lang="en-GB" sz="4000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4000" dirty="0" smtClean="0">
                <a:latin typeface="Comic Sans MS" pitchFamily="66" charset="0"/>
              </a:rPr>
              <a:t>Using what you now have; discuss what you could do to move your work to the next band. </a:t>
            </a:r>
            <a:endParaRPr lang="en-GB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b="1" u="sng" dirty="0" smtClean="0">
                <a:latin typeface="Comic Sans MS" pitchFamily="66" charset="0"/>
              </a:rPr>
              <a:t>Review - Peer assessment </a:t>
            </a:r>
            <a:endParaRPr lang="en-GB" sz="4800" b="1" u="sn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omic Sans MS" pitchFamily="66" charset="0"/>
              </a:rPr>
              <a:t>Swap </a:t>
            </a:r>
            <a:r>
              <a:rPr lang="en-GB" dirty="0" smtClean="0">
                <a:latin typeface="Comic Sans MS" pitchFamily="66" charset="0"/>
              </a:rPr>
              <a:t>your </a:t>
            </a:r>
            <a:r>
              <a:rPr lang="en-GB" dirty="0" smtClean="0">
                <a:latin typeface="Comic Sans MS" pitchFamily="66" charset="0"/>
              </a:rPr>
              <a:t>work (clockwise) and mark it using your marking criteria.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omic Sans MS" pitchFamily="66" charset="0"/>
              </a:rPr>
              <a:t>Explain what band the group would achieve for AO3.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omic Sans MS" pitchFamily="66" charset="0"/>
              </a:rPr>
              <a:t>Be prepared to tell them what they did well and a way in which they can improve their response.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260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Home learning</vt:lpstr>
      <vt:lpstr>Developing AO3</vt:lpstr>
      <vt:lpstr>What do the terms mean?</vt:lpstr>
      <vt:lpstr>Mark Band Descriptors </vt:lpstr>
      <vt:lpstr>Working on your skill!</vt:lpstr>
      <vt:lpstr>Pushing yourself!</vt:lpstr>
      <vt:lpstr>Review - Peer assessment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AO3</dc:title>
  <dc:creator>Amrita</dc:creator>
  <cp:lastModifiedBy>AAhluwalia</cp:lastModifiedBy>
  <cp:revision>4</cp:revision>
  <dcterms:created xsi:type="dcterms:W3CDTF">2012-10-03T17:09:30Z</dcterms:created>
  <dcterms:modified xsi:type="dcterms:W3CDTF">2012-10-04T10:31:01Z</dcterms:modified>
</cp:coreProperties>
</file>