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7" r:id="rId5"/>
    <p:sldId id="261" r:id="rId6"/>
    <p:sldId id="262" r:id="rId7"/>
    <p:sldId id="258" r:id="rId8"/>
    <p:sldId id="259" r:id="rId9"/>
    <p:sldId id="260" r:id="rId10"/>
    <p:sldId id="257" r:id="rId11"/>
    <p:sldId id="263" r:id="rId12"/>
    <p:sldId id="265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6FFAF-3983-45AB-AA43-26AE6A2B6017}" type="doc">
      <dgm:prSet loTypeId="urn:microsoft.com/office/officeart/2005/8/layout/venn2" loCatId="relationship" qsTypeId="urn:microsoft.com/office/officeart/2005/8/quickstyle/simple1#1" qsCatId="simple" csTypeId="urn:microsoft.com/office/officeart/2005/8/colors/accent5_4" csCatId="accent5" phldr="0"/>
      <dgm:spPr/>
      <dgm:t>
        <a:bodyPr/>
        <a:lstStyle/>
        <a:p>
          <a:endParaRPr lang="en-GB"/>
        </a:p>
      </dgm:t>
    </dgm:pt>
    <dgm:pt modelId="{AF80EBFF-A260-43EA-96B1-664031F5397D}">
      <dgm:prSet phldrT="[Text]" phldr="1"/>
      <dgm:spPr/>
      <dgm:t>
        <a:bodyPr/>
        <a:lstStyle/>
        <a:p>
          <a:endParaRPr lang="en-GB"/>
        </a:p>
      </dgm:t>
    </dgm:pt>
    <dgm:pt modelId="{5964A4CD-4376-4CB7-94D8-E46097655A4C}" type="parTrans" cxnId="{8463632C-16C8-4804-8ECA-FC06F381961F}">
      <dgm:prSet/>
      <dgm:spPr/>
      <dgm:t>
        <a:bodyPr/>
        <a:lstStyle/>
        <a:p>
          <a:endParaRPr lang="en-GB"/>
        </a:p>
      </dgm:t>
    </dgm:pt>
    <dgm:pt modelId="{17299A86-5FFB-41D4-8F13-C41A040D7DA5}" type="sibTrans" cxnId="{8463632C-16C8-4804-8ECA-FC06F381961F}">
      <dgm:prSet/>
      <dgm:spPr/>
      <dgm:t>
        <a:bodyPr/>
        <a:lstStyle/>
        <a:p>
          <a:endParaRPr lang="en-GB"/>
        </a:p>
      </dgm:t>
    </dgm:pt>
    <dgm:pt modelId="{EF593982-5A58-4A5A-8EA4-BC10370478B6}">
      <dgm:prSet phldrT="[Text]" phldr="1"/>
      <dgm:spPr/>
      <dgm:t>
        <a:bodyPr/>
        <a:lstStyle/>
        <a:p>
          <a:endParaRPr lang="en-GB"/>
        </a:p>
      </dgm:t>
    </dgm:pt>
    <dgm:pt modelId="{71B0E833-E5B2-423A-B4D4-3936B6D1655D}" type="parTrans" cxnId="{3ADD293A-A1C7-4606-8CE7-3AFE5967A408}">
      <dgm:prSet/>
      <dgm:spPr/>
      <dgm:t>
        <a:bodyPr/>
        <a:lstStyle/>
        <a:p>
          <a:endParaRPr lang="en-GB"/>
        </a:p>
      </dgm:t>
    </dgm:pt>
    <dgm:pt modelId="{8A72585E-D8C5-4A6D-8EA5-ADEBFD38E357}" type="sibTrans" cxnId="{3ADD293A-A1C7-4606-8CE7-3AFE5967A408}">
      <dgm:prSet/>
      <dgm:spPr/>
      <dgm:t>
        <a:bodyPr/>
        <a:lstStyle/>
        <a:p>
          <a:endParaRPr lang="en-GB"/>
        </a:p>
      </dgm:t>
    </dgm:pt>
    <dgm:pt modelId="{B2F9177F-A3AB-4A00-B60F-3D1CB1C37043}">
      <dgm:prSet phldrT="[Text]" phldr="1"/>
      <dgm:spPr/>
      <dgm:t>
        <a:bodyPr/>
        <a:lstStyle/>
        <a:p>
          <a:endParaRPr lang="en-GB"/>
        </a:p>
      </dgm:t>
    </dgm:pt>
    <dgm:pt modelId="{E3A761B8-062C-4221-866B-4B1612734CD9}" type="parTrans" cxnId="{3E110131-4832-433B-84B1-6EC1ACE871E1}">
      <dgm:prSet/>
      <dgm:spPr/>
      <dgm:t>
        <a:bodyPr/>
        <a:lstStyle/>
        <a:p>
          <a:endParaRPr lang="en-GB"/>
        </a:p>
      </dgm:t>
    </dgm:pt>
    <dgm:pt modelId="{6558D7BA-5558-41B1-8250-EB56DD96AE23}" type="sibTrans" cxnId="{3E110131-4832-433B-84B1-6EC1ACE871E1}">
      <dgm:prSet/>
      <dgm:spPr/>
      <dgm:t>
        <a:bodyPr/>
        <a:lstStyle/>
        <a:p>
          <a:endParaRPr lang="en-GB"/>
        </a:p>
      </dgm:t>
    </dgm:pt>
    <dgm:pt modelId="{965048CF-5C69-4012-ACCA-2A303F919EAC}" type="pres">
      <dgm:prSet presAssocID="{A916FFAF-3983-45AB-AA43-26AE6A2B601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BE2070-C9A3-4B08-9DFC-59E3CCF2A2F7}" type="pres">
      <dgm:prSet presAssocID="{A916FFAF-3983-45AB-AA43-26AE6A2B6017}" presName="comp1" presStyleCnt="0"/>
      <dgm:spPr/>
    </dgm:pt>
    <dgm:pt modelId="{3DB116A2-EF74-493A-947E-033C47C86ACD}" type="pres">
      <dgm:prSet presAssocID="{A916FFAF-3983-45AB-AA43-26AE6A2B6017}" presName="circle1" presStyleLbl="node1" presStyleIdx="0" presStyleCnt="3"/>
      <dgm:spPr/>
      <dgm:t>
        <a:bodyPr/>
        <a:lstStyle/>
        <a:p>
          <a:endParaRPr lang="en-US"/>
        </a:p>
      </dgm:t>
    </dgm:pt>
    <dgm:pt modelId="{8D870D69-D360-4B31-B9C2-EF63C18FE440}" type="pres">
      <dgm:prSet presAssocID="{A916FFAF-3983-45AB-AA43-26AE6A2B6017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B6B29-D77A-493F-849D-A2DA0CF552FE}" type="pres">
      <dgm:prSet presAssocID="{A916FFAF-3983-45AB-AA43-26AE6A2B6017}" presName="comp2" presStyleCnt="0"/>
      <dgm:spPr/>
    </dgm:pt>
    <dgm:pt modelId="{95F04A92-6DE3-4745-A383-F9F4F12FAC5E}" type="pres">
      <dgm:prSet presAssocID="{A916FFAF-3983-45AB-AA43-26AE6A2B6017}" presName="circle2" presStyleLbl="node1" presStyleIdx="1" presStyleCnt="3" custLinFactNeighborX="-941" custLinFactNeighborY="-13441"/>
      <dgm:spPr/>
      <dgm:t>
        <a:bodyPr/>
        <a:lstStyle/>
        <a:p>
          <a:endParaRPr lang="en-US"/>
        </a:p>
      </dgm:t>
    </dgm:pt>
    <dgm:pt modelId="{4C5BA5D0-CB8C-4EDE-91AD-E763290008D9}" type="pres">
      <dgm:prSet presAssocID="{A916FFAF-3983-45AB-AA43-26AE6A2B6017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D6E2A-F287-49FB-8DD1-039F81A8883D}" type="pres">
      <dgm:prSet presAssocID="{A916FFAF-3983-45AB-AA43-26AE6A2B6017}" presName="comp3" presStyleCnt="0"/>
      <dgm:spPr/>
    </dgm:pt>
    <dgm:pt modelId="{869C4752-085C-49A3-9BB3-5BB48E846EF2}" type="pres">
      <dgm:prSet presAssocID="{A916FFAF-3983-45AB-AA43-26AE6A2B6017}" presName="circle3" presStyleLbl="node1" presStyleIdx="2" presStyleCnt="3" custLinFactNeighborX="388" custLinFactNeighborY="-42524"/>
      <dgm:spPr/>
      <dgm:t>
        <a:bodyPr/>
        <a:lstStyle/>
        <a:p>
          <a:endParaRPr lang="en-US"/>
        </a:p>
      </dgm:t>
    </dgm:pt>
    <dgm:pt modelId="{F7E5F255-D77E-43C6-BAEF-9CF97C012281}" type="pres">
      <dgm:prSet presAssocID="{A916FFAF-3983-45AB-AA43-26AE6A2B6017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E9BCBD-BFAE-4154-91BF-3B8402D1AB75}" type="presOf" srcId="{EF593982-5A58-4A5A-8EA4-BC10370478B6}" destId="{4C5BA5D0-CB8C-4EDE-91AD-E763290008D9}" srcOrd="1" destOrd="0" presId="urn:microsoft.com/office/officeart/2005/8/layout/venn2"/>
    <dgm:cxn modelId="{13629198-A16F-41C7-92CB-9AC18868ABD8}" type="presOf" srcId="{B2F9177F-A3AB-4A00-B60F-3D1CB1C37043}" destId="{F7E5F255-D77E-43C6-BAEF-9CF97C012281}" srcOrd="1" destOrd="0" presId="urn:microsoft.com/office/officeart/2005/8/layout/venn2"/>
    <dgm:cxn modelId="{2104ED8B-03BB-42B3-8C09-642B436EA2C3}" type="presOf" srcId="{B2F9177F-A3AB-4A00-B60F-3D1CB1C37043}" destId="{869C4752-085C-49A3-9BB3-5BB48E846EF2}" srcOrd="0" destOrd="0" presId="urn:microsoft.com/office/officeart/2005/8/layout/venn2"/>
    <dgm:cxn modelId="{51F924A3-BFF5-42BF-91DD-DF18B66F474D}" type="presOf" srcId="{A916FFAF-3983-45AB-AA43-26AE6A2B6017}" destId="{965048CF-5C69-4012-ACCA-2A303F919EAC}" srcOrd="0" destOrd="0" presId="urn:microsoft.com/office/officeart/2005/8/layout/venn2"/>
    <dgm:cxn modelId="{3ADD293A-A1C7-4606-8CE7-3AFE5967A408}" srcId="{A916FFAF-3983-45AB-AA43-26AE6A2B6017}" destId="{EF593982-5A58-4A5A-8EA4-BC10370478B6}" srcOrd="1" destOrd="0" parTransId="{71B0E833-E5B2-423A-B4D4-3936B6D1655D}" sibTransId="{8A72585E-D8C5-4A6D-8EA5-ADEBFD38E357}"/>
    <dgm:cxn modelId="{8463632C-16C8-4804-8ECA-FC06F381961F}" srcId="{A916FFAF-3983-45AB-AA43-26AE6A2B6017}" destId="{AF80EBFF-A260-43EA-96B1-664031F5397D}" srcOrd="0" destOrd="0" parTransId="{5964A4CD-4376-4CB7-94D8-E46097655A4C}" sibTransId="{17299A86-5FFB-41D4-8F13-C41A040D7DA5}"/>
    <dgm:cxn modelId="{18DD4F54-8379-45B6-83A0-8CA7BB252BDC}" type="presOf" srcId="{AF80EBFF-A260-43EA-96B1-664031F5397D}" destId="{8D870D69-D360-4B31-B9C2-EF63C18FE440}" srcOrd="1" destOrd="0" presId="urn:microsoft.com/office/officeart/2005/8/layout/venn2"/>
    <dgm:cxn modelId="{35FF5B40-A7D4-44F2-B2F4-736BD60F9FF9}" type="presOf" srcId="{EF593982-5A58-4A5A-8EA4-BC10370478B6}" destId="{95F04A92-6DE3-4745-A383-F9F4F12FAC5E}" srcOrd="0" destOrd="0" presId="urn:microsoft.com/office/officeart/2005/8/layout/venn2"/>
    <dgm:cxn modelId="{3E110131-4832-433B-84B1-6EC1ACE871E1}" srcId="{A916FFAF-3983-45AB-AA43-26AE6A2B6017}" destId="{B2F9177F-A3AB-4A00-B60F-3D1CB1C37043}" srcOrd="2" destOrd="0" parTransId="{E3A761B8-062C-4221-866B-4B1612734CD9}" sibTransId="{6558D7BA-5558-41B1-8250-EB56DD96AE23}"/>
    <dgm:cxn modelId="{667EBE71-21A4-49CA-8B14-1BF6CEE3FA23}" type="presOf" srcId="{AF80EBFF-A260-43EA-96B1-664031F5397D}" destId="{3DB116A2-EF74-493A-947E-033C47C86ACD}" srcOrd="0" destOrd="0" presId="urn:microsoft.com/office/officeart/2005/8/layout/venn2"/>
    <dgm:cxn modelId="{5930E5C9-EC7E-4C53-A1FE-C4795F853FC7}" type="presParOf" srcId="{965048CF-5C69-4012-ACCA-2A303F919EAC}" destId="{32BE2070-C9A3-4B08-9DFC-59E3CCF2A2F7}" srcOrd="0" destOrd="0" presId="urn:microsoft.com/office/officeart/2005/8/layout/venn2"/>
    <dgm:cxn modelId="{5589F5EB-14BD-4DD3-9A56-F5D380BC15EA}" type="presParOf" srcId="{32BE2070-C9A3-4B08-9DFC-59E3CCF2A2F7}" destId="{3DB116A2-EF74-493A-947E-033C47C86ACD}" srcOrd="0" destOrd="0" presId="urn:microsoft.com/office/officeart/2005/8/layout/venn2"/>
    <dgm:cxn modelId="{FB2F7A8C-6FA8-466D-9944-2776516BDE74}" type="presParOf" srcId="{32BE2070-C9A3-4B08-9DFC-59E3CCF2A2F7}" destId="{8D870D69-D360-4B31-B9C2-EF63C18FE440}" srcOrd="1" destOrd="0" presId="urn:microsoft.com/office/officeart/2005/8/layout/venn2"/>
    <dgm:cxn modelId="{CF81A435-0FFA-42A1-9DD4-4EDA4CB99E5E}" type="presParOf" srcId="{965048CF-5C69-4012-ACCA-2A303F919EAC}" destId="{376B6B29-D77A-493F-849D-A2DA0CF552FE}" srcOrd="1" destOrd="0" presId="urn:microsoft.com/office/officeart/2005/8/layout/venn2"/>
    <dgm:cxn modelId="{C4E72F21-D32F-41AA-814F-A94510DA3C8F}" type="presParOf" srcId="{376B6B29-D77A-493F-849D-A2DA0CF552FE}" destId="{95F04A92-6DE3-4745-A383-F9F4F12FAC5E}" srcOrd="0" destOrd="0" presId="urn:microsoft.com/office/officeart/2005/8/layout/venn2"/>
    <dgm:cxn modelId="{82997EF1-F190-421C-AE18-8A4B646329D9}" type="presParOf" srcId="{376B6B29-D77A-493F-849D-A2DA0CF552FE}" destId="{4C5BA5D0-CB8C-4EDE-91AD-E763290008D9}" srcOrd="1" destOrd="0" presId="urn:microsoft.com/office/officeart/2005/8/layout/venn2"/>
    <dgm:cxn modelId="{0FC5AE42-0C34-400F-9CCA-9B7478BB3677}" type="presParOf" srcId="{965048CF-5C69-4012-ACCA-2A303F919EAC}" destId="{D8AD6E2A-F287-49FB-8DD1-039F81A8883D}" srcOrd="2" destOrd="0" presId="urn:microsoft.com/office/officeart/2005/8/layout/venn2"/>
    <dgm:cxn modelId="{0A83EA18-BDFC-4990-A07D-1F053E130CEF}" type="presParOf" srcId="{D8AD6E2A-F287-49FB-8DD1-039F81A8883D}" destId="{869C4752-085C-49A3-9BB3-5BB48E846EF2}" srcOrd="0" destOrd="0" presId="urn:microsoft.com/office/officeart/2005/8/layout/venn2"/>
    <dgm:cxn modelId="{37FACB67-8178-44BA-A6CB-1CB011A065AF}" type="presParOf" srcId="{D8AD6E2A-F287-49FB-8DD1-039F81A8883D}" destId="{F7E5F255-D77E-43C6-BAEF-9CF97C01228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25331-2F08-4F0E-9171-E7496B56F0BC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23375-E507-49A6-B7C0-D8C6961F2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4D01-CF84-4B87-ACEC-7F5B3EC9BF1B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F9649-F250-4079-A019-9B6258B06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683C9-C193-49E0-8134-91E8215F37FC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B9602-40BC-41AB-A22C-FB4D898815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909C-B211-4143-BE33-70E4EACA6A4E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9119-C8F4-42CF-A31F-924AC1576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0651-D294-493D-A9E5-26E313098A89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7692-C017-45D2-97D0-53F3A8EABC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134C-2CFB-4A04-BD03-C38C266265FB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651FE-BFD6-46B8-8783-C6CAAB9CA4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D55E1-51E1-4F09-9D25-72B7578A0249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D2BE4-2141-4B30-A251-034BBAFF53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1F372-8141-4715-A559-612BD7E4B62E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FFA2-F7A4-4FF4-8095-491504F183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7B70-6AF8-4314-BADF-63AD12C586EE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FC6B-B954-43CE-A478-79A0786111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E8C5-0492-4F16-9E60-178E342FA901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648F-26B5-4DFC-A755-0A38AABAB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87107-9139-4C2F-AA97-FA90FB483C94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A454-D55E-4D80-BFAF-D4E4AEB74E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BA0E1-2944-4BE2-A09D-F855B4264BA1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5FBB-08E1-44B7-8F81-FA09DA0175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52DC8-ECF6-457D-ADDA-F25A3C74A285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C3058-F15C-4724-95C6-F3876C06D2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4D8F-9000-476E-A530-4FAA46F52162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9AC47-8887-499E-9901-D3B7D07D55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3E5E1-246A-4A6B-9504-B0A6D78385A3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7D064-DC9E-417F-B9A0-20C364A1CD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1441-C431-478F-A033-3CDFF84B9591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13D7-E1B2-4FE9-8073-B8730B4B65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BB6BC-0230-4442-889F-FAB7531C41D0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BF577-FC14-49D0-823C-B30DD2D83C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F2A43-B761-48FC-A9CA-B461012A70CF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A2D95-616A-436C-BA85-917D2EA04C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DBA12-7ABE-46B9-A645-F0FDD405FC3C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34A4-57D0-49CC-B58A-D813C38FC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63BA7-6DC4-4F63-AEE8-9C52E167FE33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B7FB-D45B-43B1-A832-0A42351371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ED23-E029-4014-B4B1-549F45AC9A65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AE2B0-8B9B-4EC3-A8D0-365337F31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5BE97-F97D-4398-9F4C-30E6CB2A7658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3214-8224-4FEF-AA0F-67E63FB866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7DE3-4F38-4220-89A7-8B1B8732B616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2504-0EC0-4A58-8021-D4761B21C5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9F1E4-0849-4A6F-8601-2B87A2EAD488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1AC8-B621-4934-BCDE-6E002D08AE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FF6DB-2AFC-40A5-A908-93B4BE433BF1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0937-5C5E-4C10-A116-8E1EA87ACD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A0B18-3D97-4737-8AAF-B4DBA3DAE532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AF3B-547C-422E-821B-8BD191CACB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4694D-1221-4847-8530-4AB5898A7273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E39EB-5968-4061-A277-4459342BC9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C6CB-AAB4-4226-B56C-7D39408801D2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35516-6DD8-4F24-82EE-950C730FEB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2470-5D73-4FDD-929D-E5BCCB1D8A25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0AF0-32DE-4AD3-99FA-934D142C6A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F176-E6ED-4361-ACE0-BA59AF184FD2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9CFF-F306-4AC9-8EA0-82154D2432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A6D47-CE1C-41B0-BA7B-F6F1C29B8516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8DC8B-0930-4529-9F61-0784BE4D52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209E-F5BD-44B4-B8C9-65A28FE645E8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A49D4-6CC8-4823-A5D6-E003AFD44A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5D58-555D-4463-A9A6-F80BA55D1723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691D1-1D5E-4B7B-8D7F-1110B1BB7E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1A332F-2965-4C03-9C80-FF0446C03448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078FB8-AD92-407D-A643-AA6B5DBD52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8016B8-1B7E-41B3-BB52-08B04D569336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EC9B29-CC14-4C37-A2FB-3B6FCF193A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193E78-621D-4631-81F3-6DC4AFC354B8}" type="datetimeFigureOut">
              <a:rPr lang="en-GB"/>
              <a:pPr>
                <a:defRPr/>
              </a:pPr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8B0FFB-D7C2-4EF7-9221-A3BCBCBCD9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r>
              <a:rPr lang="en-GB" smtClean="0"/>
              <a:t>Exploring the Presentation of the Creature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638"/>
            <a:ext cx="6400800" cy="257016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 smtClean="0">
                <a:solidFill>
                  <a:srgbClr val="FF0000"/>
                </a:solidFill>
              </a:rPr>
              <a:t>LO: </a:t>
            </a:r>
            <a:r>
              <a:rPr lang="en-GB" dirty="0" smtClean="0"/>
              <a:t>To examine how the presentation of the creature develops throughout the narrative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 smtClean="0">
                <a:solidFill>
                  <a:srgbClr val="FF0000"/>
                </a:solidFill>
              </a:rPr>
              <a:t>LO: </a:t>
            </a:r>
            <a:r>
              <a:rPr lang="en-GB" dirty="0" smtClean="0"/>
              <a:t>To debate the role/purpose of the creature in the novel as whole and how it relate to the gothic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Broken Pieces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en-GB" smtClean="0"/>
              <a:t>The monster fulfils the role of archetypal gothic female – powerless and weak</a:t>
            </a:r>
          </a:p>
          <a:p>
            <a:r>
              <a:rPr lang="en-GB" smtClean="0"/>
              <a:t>The monster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smtClean="0">
                <a:solidFill>
                  <a:schemeClr val="folHlink"/>
                </a:solidFill>
              </a:rPr>
              <a:t>Model Essay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How well does the model essay present their argument?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Is the monster a victim or a villain?</a:t>
            </a:r>
          </a:p>
          <a:p>
            <a:endParaRPr lang="en-GB" smtClean="0"/>
          </a:p>
          <a:p>
            <a:r>
              <a:rPr lang="en-GB" smtClean="0"/>
              <a:t>Remember ‘Treesoning’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smtClean="0">
                <a:solidFill>
                  <a:srgbClr val="FF0000"/>
                </a:solidFill>
              </a:rPr>
              <a:t>Key Words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Villainous</a:t>
            </a:r>
          </a:p>
          <a:p>
            <a:r>
              <a:rPr lang="en-GB" smtClean="0"/>
              <a:t>Malign</a:t>
            </a:r>
          </a:p>
          <a:p>
            <a:r>
              <a:rPr lang="en-GB" smtClean="0"/>
              <a:t>Isolation</a:t>
            </a:r>
          </a:p>
          <a:p>
            <a:r>
              <a:rPr lang="en-GB" smtClean="0"/>
              <a:t>Imprisonment and confinement</a:t>
            </a:r>
          </a:p>
          <a:p>
            <a:r>
              <a:rPr lang="en-GB" smtClean="0"/>
              <a:t>Human and inhuman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smtClean="0"/>
              <a:t>Connector: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r>
              <a:rPr lang="en-GB" smtClean="0"/>
              <a:t>Look back at the </a:t>
            </a:r>
            <a:r>
              <a:rPr lang="en-GB" b="1" u="sng" smtClean="0">
                <a:solidFill>
                  <a:srgbClr val="FF0000"/>
                </a:solidFill>
              </a:rPr>
              <a:t>quotations</a:t>
            </a:r>
            <a:r>
              <a:rPr lang="en-GB" smtClean="0"/>
              <a:t> from chapter 5. </a:t>
            </a:r>
          </a:p>
          <a:p>
            <a:r>
              <a:rPr lang="en-GB" smtClean="0"/>
              <a:t>Make a </a:t>
            </a:r>
            <a:r>
              <a:rPr lang="en-GB" b="1" u="sng" smtClean="0">
                <a:solidFill>
                  <a:srgbClr val="FF0000"/>
                </a:solidFill>
              </a:rPr>
              <a:t>list</a:t>
            </a:r>
            <a:r>
              <a:rPr lang="en-GB" smtClean="0">
                <a:solidFill>
                  <a:srgbClr val="FF0000"/>
                </a:solidFill>
              </a:rPr>
              <a:t> </a:t>
            </a:r>
            <a:r>
              <a:rPr lang="en-GB" smtClean="0"/>
              <a:t>of as many ways to describe the creation as you can, based on </a:t>
            </a:r>
            <a:r>
              <a:rPr lang="en-GB" b="1" u="sng" smtClean="0">
                <a:solidFill>
                  <a:srgbClr val="FF0000"/>
                </a:solidFill>
              </a:rPr>
              <a:t>inference</a:t>
            </a:r>
            <a:r>
              <a:rPr lang="en-GB" smtClean="0"/>
              <a:t> of the language used by Frankenstein.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4149725"/>
            <a:ext cx="4321175" cy="16287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latin typeface="Calibri" pitchFamily="34" charset="0"/>
              </a:rPr>
              <a:t>Extension: How far do your descriptions match up to the names the creature is labelled with in the text?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508625" y="4005263"/>
            <a:ext cx="2951163" cy="2513012"/>
          </a:xfrm>
          <a:prstGeom prst="rect">
            <a:avLst/>
          </a:prstGeom>
          <a:solidFill>
            <a:srgbClr val="FFCC00"/>
          </a:solidFill>
          <a:ln w="825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“Adam of your labours”</a:t>
            </a:r>
          </a:p>
          <a:p>
            <a:pPr>
              <a:spcBef>
                <a:spcPct val="50000"/>
              </a:spcBef>
            </a:pPr>
            <a:r>
              <a:rPr lang="en-GB" b="1"/>
              <a:t>“Fiend”             “thing”</a:t>
            </a:r>
          </a:p>
          <a:p>
            <a:pPr>
              <a:spcBef>
                <a:spcPct val="50000"/>
              </a:spcBef>
            </a:pPr>
            <a:r>
              <a:rPr lang="en-GB" b="1"/>
              <a:t>“Creature”        “being”</a:t>
            </a:r>
          </a:p>
          <a:p>
            <a:pPr>
              <a:spcBef>
                <a:spcPct val="50000"/>
              </a:spcBef>
            </a:pPr>
            <a:r>
              <a:rPr lang="en-GB" b="1"/>
              <a:t>“Demon”           “ogre</a:t>
            </a:r>
          </a:p>
          <a:p>
            <a:pPr>
              <a:spcBef>
                <a:spcPct val="50000"/>
              </a:spcBef>
            </a:pPr>
            <a:r>
              <a:rPr lang="en-GB" b="1"/>
              <a:t>“Wretch”           “Devil”</a:t>
            </a:r>
          </a:p>
          <a:p>
            <a:pPr>
              <a:spcBef>
                <a:spcPct val="50000"/>
              </a:spcBef>
            </a:pPr>
            <a:r>
              <a:rPr lang="en-GB" b="1"/>
              <a:t>“Thing”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89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mtClean="0"/>
              <a:t>                         Narrative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61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500" smtClean="0"/>
              <a:t>Remember, the narrative perspective is integral to our understanding of the way Shelley wishes us to view her characters and her underlying message. </a:t>
            </a:r>
          </a:p>
          <a:p>
            <a:pPr>
              <a:lnSpc>
                <a:spcPct val="80000"/>
              </a:lnSpc>
            </a:pPr>
            <a:r>
              <a:rPr lang="en-GB" sz="2500" smtClean="0"/>
              <a:t>Look at the two images below.</a:t>
            </a:r>
          </a:p>
          <a:p>
            <a:pPr>
              <a:lnSpc>
                <a:spcPct val="80000"/>
              </a:lnSpc>
            </a:pPr>
            <a:r>
              <a:rPr lang="en-GB" sz="2500" b="1" smtClean="0">
                <a:solidFill>
                  <a:srgbClr val="FF0000"/>
                </a:solidFill>
              </a:rPr>
              <a:t>How might they explain the construction of the narrative?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19498" y="3804915"/>
          <a:ext cx="4032448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0" y="4076700"/>
            <a:ext cx="4103688" cy="201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003800" y="4365625"/>
            <a:ext cx="3384550" cy="13668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508625" y="4724400"/>
            <a:ext cx="2519363" cy="576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398431">
            <a:off x="4368800" y="1727200"/>
            <a:ext cx="4248150" cy="92392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latin typeface="Calibri" pitchFamily="34" charset="0"/>
              </a:rPr>
              <a:t>How might these shapes effect the way we view the monster in Chapter 5?</a:t>
            </a:r>
          </a:p>
          <a:p>
            <a:pPr algn="ctr"/>
            <a:r>
              <a:rPr lang="en-GB" b="1">
                <a:latin typeface="Calibri" pitchFamily="34" charset="0"/>
              </a:rPr>
              <a:t>Who is the ‘real’ monster?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 rot="-623153">
            <a:off x="250825" y="333375"/>
            <a:ext cx="2987675" cy="1001713"/>
          </a:xfrm>
          <a:prstGeom prst="rect">
            <a:avLst/>
          </a:prstGeom>
          <a:solidFill>
            <a:schemeClr val="bg1"/>
          </a:solidFill>
          <a:ln w="857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Multiple narratives are a typical convention of gothic fiction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rgbClr val="FF0000"/>
                </a:solidFill>
              </a:rPr>
              <a:t>AO3: Variety of interpretations…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alpha val="65881"/>
            </a:schemeClr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n-GB" b="1" smtClean="0"/>
              <a:t>Why</a:t>
            </a:r>
            <a:r>
              <a:rPr lang="en-GB" smtClean="0"/>
              <a:t> </a:t>
            </a:r>
            <a:r>
              <a:rPr lang="en-GB" b="1" smtClean="0"/>
              <a:t>involve monstrous elements in fiction and media?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</p:txBody>
      </p:sp>
      <p:pic>
        <p:nvPicPr>
          <p:cNvPr id="40963" name="Picture 2" descr="http://salisburygolem.files.wordpress.com/2011/07/frankenstein27s_monster_boris_karloff.jpg?w=224&amp;h=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08275"/>
            <a:ext cx="2457450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 descr="http://www.hauntedshop.co.uk/images/sa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4363" y="2133600"/>
            <a:ext cx="344963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6" descr="http://upload.wikimedia.org/wikipedia/en/thumb/e/e6/Lake_placid_ver2.jpg/220px-Lake_placid_ver2.jpg"/>
          <p:cNvPicPr>
            <a:picLocks noChangeAspect="1" noChangeArrowheads="1"/>
          </p:cNvPicPr>
          <p:nvPr/>
        </p:nvPicPr>
        <p:blipFill>
          <a:blip r:embed="rId4"/>
          <a:srcRect t="6937" b="26019"/>
          <a:stretch>
            <a:fillRect/>
          </a:stretch>
        </p:blipFill>
        <p:spPr bwMode="auto">
          <a:xfrm>
            <a:off x="2268538" y="2276475"/>
            <a:ext cx="354012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8" descr="http://t0.gstatic.com/images?q=tbn:ANd9GcSlKZg5WwLqVsMpVFWicIDMmaCT-HGCK3yLvnWH8nEi8lQx-y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4437063"/>
            <a:ext cx="3779837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</a:rPr>
              <a:t>Why include “monsters” in fictional works?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alpha val="66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r>
              <a:rPr lang="en-GB" i="1" dirty="0" smtClean="0"/>
              <a:t>   “Monsters</a:t>
            </a:r>
            <a:r>
              <a:rPr lang="en-GB" i="1" dirty="0"/>
              <a:t> appear in </a:t>
            </a:r>
            <a:r>
              <a:rPr lang="en-GB" i="1" dirty="0" smtClean="0"/>
              <a:t>literary and</a:t>
            </a:r>
            <a:r>
              <a:rPr lang="en-GB" i="1" dirty="0"/>
              <a:t> </a:t>
            </a:r>
            <a:r>
              <a:rPr lang="en-GB" i="1" dirty="0" smtClean="0"/>
              <a:t>political</a:t>
            </a:r>
            <a:r>
              <a:rPr lang="en-GB" i="1" dirty="0"/>
              <a:t> </a:t>
            </a:r>
            <a:r>
              <a:rPr lang="en-GB" i="1" dirty="0" smtClean="0"/>
              <a:t>writings, from the 1800s until today,  </a:t>
            </a:r>
            <a:r>
              <a:rPr lang="en-GB" i="1" dirty="0"/>
              <a:t>to signal both a terrible </a:t>
            </a:r>
            <a:r>
              <a:rPr lang="en-GB" b="1" i="1" dirty="0"/>
              <a:t>threat to established orders</a:t>
            </a:r>
            <a:r>
              <a:rPr lang="en-GB" i="1" dirty="0"/>
              <a:t> and a call to arms that demands the unification and protection of authorised values. </a:t>
            </a:r>
            <a:r>
              <a:rPr lang="en-GB" b="1" i="1" dirty="0"/>
              <a:t>Symptoms of anxiety and instability</a:t>
            </a:r>
            <a:r>
              <a:rPr lang="en-GB" i="1" dirty="0"/>
              <a:t>, monsters frequently emerge in revolutionary periods as dark and ominous doubles restlessly announcing an explosion of apocalyptic energy</a:t>
            </a:r>
            <a:r>
              <a:rPr lang="en-GB" i="1" dirty="0" smtClean="0"/>
              <a:t>.”</a:t>
            </a:r>
            <a:endParaRPr lang="en-GB" i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-668966">
            <a:off x="1908175" y="3357563"/>
            <a:ext cx="5111750" cy="206216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>
                <a:latin typeface="Calibri" pitchFamily="34" charset="0"/>
              </a:rPr>
              <a:t>Therefore the ‘monster’ in the text is more of a symbol of social anxieties Shelley may have had…?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 pairs complete this sentence: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  <a:solidFill>
            <a:schemeClr val="accent1">
              <a:alpha val="65881"/>
            </a:schemeClr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>
                <a:solidFill>
                  <a:srgbClr val="FF0000"/>
                </a:solidFill>
              </a:rPr>
              <a:t>To be “monstrous” is to be...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r>
              <a:rPr lang="en-GB" smtClean="0"/>
              <a:t>Violent</a:t>
            </a:r>
          </a:p>
          <a:p>
            <a:pPr>
              <a:buFont typeface="Arial" charset="0"/>
              <a:buNone/>
            </a:pPr>
            <a:r>
              <a:rPr lang="en-GB" smtClean="0"/>
              <a:t>Revengeful</a:t>
            </a:r>
          </a:p>
          <a:p>
            <a:pPr>
              <a:buFont typeface="Arial" charset="0"/>
              <a:buNone/>
            </a:pPr>
            <a:r>
              <a:rPr lang="en-GB" smtClean="0"/>
              <a:t>Animalistic</a:t>
            </a:r>
          </a:p>
          <a:p>
            <a:pPr>
              <a:buFont typeface="Arial" charset="0"/>
              <a:buNone/>
            </a:pPr>
            <a:r>
              <a:rPr lang="en-GB" smtClean="0"/>
              <a:t>Inhumane; completely removed from empathy.</a:t>
            </a:r>
          </a:p>
          <a:p>
            <a:pPr>
              <a:buFont typeface="Arial" charset="0"/>
              <a:buNone/>
            </a:pPr>
            <a:r>
              <a:rPr lang="en-GB" smtClean="0"/>
              <a:t>Lacking in passion for the well being of others</a:t>
            </a:r>
          </a:p>
          <a:p>
            <a:pPr>
              <a:buFont typeface="Arial" charset="0"/>
              <a:buNone/>
            </a:pPr>
            <a:r>
              <a:rPr lang="en-GB" smtClean="0"/>
              <a:t>Isolated from society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smtClean="0">
                <a:solidFill>
                  <a:schemeClr val="tx2"/>
                </a:solidFill>
              </a:rPr>
              <a:t>                 </a:t>
            </a:r>
            <a:r>
              <a:rPr lang="en-GB" sz="4000" b="1" u="sng" smtClean="0">
                <a:solidFill>
                  <a:schemeClr val="tx2"/>
                </a:solidFill>
              </a:rPr>
              <a:t>Outsiders, isolation,       </a:t>
            </a:r>
            <a:r>
              <a:rPr lang="en-GB" sz="4000" b="1" smtClean="0">
                <a:solidFill>
                  <a:schemeClr val="tx2"/>
                </a:solidFill>
              </a:rPr>
              <a:t>	</a:t>
            </a:r>
            <a:r>
              <a:rPr lang="en-GB" sz="4000" b="1" u="sng" smtClean="0">
                <a:solidFill>
                  <a:schemeClr val="tx2"/>
                </a:solidFill>
              </a:rPr>
              <a:t>imprisonment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1223963"/>
          </a:xfrm>
        </p:spPr>
        <p:txBody>
          <a:bodyPr/>
          <a:lstStyle/>
          <a:p>
            <a:r>
              <a:rPr lang="en-GB" smtClean="0"/>
              <a:t>‘Outsiders’ are an archetypal gothic figure, What do they represent?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What causes the monster to be an outsider?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 rot="-648592">
            <a:off x="179388" y="549275"/>
            <a:ext cx="3168650" cy="995363"/>
          </a:xfrm>
          <a:prstGeom prst="rect">
            <a:avLst/>
          </a:prstGeom>
          <a:solidFill>
            <a:srgbClr val="FFCC00"/>
          </a:solidFill>
          <a:ln w="793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Another typical gothic convention – The figure of the Outsider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2924175"/>
            <a:ext cx="2303462" cy="2119313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The unknown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The unacceptable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The damned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The fearsome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The horrific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572000" y="2924175"/>
            <a:ext cx="3095625" cy="2509838"/>
          </a:xfrm>
          <a:prstGeom prst="rect">
            <a:avLst/>
          </a:prstGeom>
          <a:noFill/>
          <a:ln w="793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Disempowerment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Loss of identity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Loss of cohesion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Loss of relationships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Destruction of familial ties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Destruction of societal 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GB" b="1" u="sng" smtClean="0">
                <a:solidFill>
                  <a:srgbClr val="008000"/>
                </a:solidFill>
              </a:rPr>
              <a:t>The Monster’s Narrative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  <a:noFill/>
          <a:ln w="53975">
            <a:solidFill>
              <a:schemeClr val="tx1"/>
            </a:solidFill>
          </a:ln>
        </p:spPr>
        <p:txBody>
          <a:bodyPr/>
          <a:lstStyle/>
          <a:p>
            <a:r>
              <a:rPr lang="en-GB" smtClean="0"/>
              <a:t>Volume 2 Chapter 3 – Volume 2 Chapter 8</a:t>
            </a:r>
          </a:p>
          <a:p>
            <a:endParaRPr lang="en-GB" smtClean="0"/>
          </a:p>
          <a:p>
            <a:r>
              <a:rPr lang="en-GB" smtClean="0"/>
              <a:t>Scan through Volume 2 Chapter 3 (or chapter 11)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859338" y="2276475"/>
            <a:ext cx="3816350" cy="2390775"/>
          </a:xfrm>
          <a:prstGeom prst="rect">
            <a:avLst/>
          </a:prstGeom>
          <a:solidFill>
            <a:srgbClr val="99CC00"/>
          </a:solidFill>
          <a:ln w="984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/>
              <a:t>Find 3 – 5 quotations to show: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Isolation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Abandonment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Maltreatment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/>
              <a:t>Shelley creating pathos for the monster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437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Arial</vt:lpstr>
      <vt:lpstr>Office Theme</vt:lpstr>
      <vt:lpstr>1_Office Theme</vt:lpstr>
      <vt:lpstr>2_Office Theme</vt:lpstr>
      <vt:lpstr>Exploring the Presentation of the Creature</vt:lpstr>
      <vt:lpstr>Key Words</vt:lpstr>
      <vt:lpstr>Connector:</vt:lpstr>
      <vt:lpstr>                         Narrative Structure</vt:lpstr>
      <vt:lpstr>AO3: Variety of interpretations…</vt:lpstr>
      <vt:lpstr>Why include “monsters” in fictional works?</vt:lpstr>
      <vt:lpstr>In pairs complete this sentence:</vt:lpstr>
      <vt:lpstr>                 Outsiders, isolation,        imprisonment</vt:lpstr>
      <vt:lpstr>The Monster’s Narrative</vt:lpstr>
      <vt:lpstr>Broken Pieces</vt:lpstr>
      <vt:lpstr>Model Essay</vt:lpstr>
      <vt:lpstr>Slide 12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Presentation of the Monster</dc:title>
  <dc:creator>Katherine Mee</dc:creator>
  <cp:lastModifiedBy>Katherine Mee</cp:lastModifiedBy>
  <cp:revision>3</cp:revision>
  <dcterms:created xsi:type="dcterms:W3CDTF">2012-11-27T17:24:04Z</dcterms:created>
  <dcterms:modified xsi:type="dcterms:W3CDTF">2012-11-27T21:51:39Z</dcterms:modified>
</cp:coreProperties>
</file>