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2" r:id="rId2"/>
    <p:sldId id="266" r:id="rId3"/>
    <p:sldId id="274" r:id="rId4"/>
    <p:sldId id="275" r:id="rId5"/>
    <p:sldId id="276" r:id="rId6"/>
    <p:sldId id="277" r:id="rId7"/>
    <p:sldId id="278" r:id="rId8"/>
    <p:sldId id="271" r:id="rId9"/>
    <p:sldId id="261" r:id="rId10"/>
    <p:sldId id="264" r:id="rId11"/>
    <p:sldId id="267" r:id="rId12"/>
    <p:sldId id="268" r:id="rId13"/>
    <p:sldId id="263" r:id="rId14"/>
    <p:sldId id="279" r:id="rId15"/>
    <p:sldId id="270" r:id="rId16"/>
    <p:sldId id="269" r:id="rId17"/>
    <p:sldId id="273" r:id="rId18"/>
    <p:sldId id="257" r:id="rId19"/>
    <p:sldId id="260" r:id="rId20"/>
    <p:sldId id="25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AE4E654-835A-49F0-B10A-6DF0B6305437}" type="datetimeFigureOut">
              <a:rPr lang="en-US"/>
              <a:pPr>
                <a:defRPr/>
              </a:pPr>
              <a:t>11/11/2011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EA51CB7-CF91-4A7F-B3A1-E2169C9EDA1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E80220-B9EE-42A1-AA70-FA5F275252A2}" type="slidenum">
              <a:rPr lang="en-GB">
                <a:cs typeface="Arial" charset="0"/>
              </a:rPr>
              <a:pPr fontAlgn="base">
                <a:spcBef>
                  <a:spcPct val="0"/>
                </a:spcBef>
                <a:spcAft>
                  <a:spcPct val="0"/>
                </a:spcAft>
              </a:pPr>
              <a:t>10</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207509D-6FB7-4088-86A5-4616CDF7587B}" type="datetimeFigureOut">
              <a:rPr lang="en-US"/>
              <a:pPr>
                <a:defRPr/>
              </a:pPr>
              <a:t>11/11/2011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86FB163-5170-4A0E-BEFC-22806393A6A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1C83247-ECD2-4C00-9369-E84F7F25153E}" type="datetimeFigureOut">
              <a:rPr lang="en-US"/>
              <a:pPr>
                <a:defRPr/>
              </a:pPr>
              <a:t>11/11/2011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081C56B-CE2E-45F6-9A0C-5E8E670D0EE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9044BA6-F407-4B8C-B2C8-D1F11568E83F}" type="datetimeFigureOut">
              <a:rPr lang="en-US"/>
              <a:pPr>
                <a:defRPr/>
              </a:pPr>
              <a:t>11/11/2011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1B04542-A123-4ABA-B5C5-23DB4B4A40C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4A1DE33-44B9-4D8F-ABD4-584FD5D54571}" type="datetimeFigureOut">
              <a:rPr lang="en-US"/>
              <a:pPr>
                <a:defRPr/>
              </a:pPr>
              <a:t>11/11/2011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6D96E13-F9D9-4B19-9586-D69985D3AA4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F3F058-45E5-4FB4-8A25-9A55D52D39D3}" type="datetimeFigureOut">
              <a:rPr lang="en-US"/>
              <a:pPr>
                <a:defRPr/>
              </a:pPr>
              <a:t>11/11/2011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2C93632-4DC7-4812-8F1D-97E1D9B6182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7E6B3E7-EA80-4E1B-9FA7-48A8352F81CC}" type="datetimeFigureOut">
              <a:rPr lang="en-US"/>
              <a:pPr>
                <a:defRPr/>
              </a:pPr>
              <a:t>11/11/2011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DA49A5E-A460-41EC-8F6C-D70EC272A03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EE87E21-D45C-49F8-AC82-7FB06809A434}" type="datetimeFigureOut">
              <a:rPr lang="en-US"/>
              <a:pPr>
                <a:defRPr/>
              </a:pPr>
              <a:t>11/11/2011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D9BA8C4-568B-438E-A479-FF5A8C109AC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0C9A1AA-8413-4159-BC61-A97FCBA479BA}" type="datetimeFigureOut">
              <a:rPr lang="en-US"/>
              <a:pPr>
                <a:defRPr/>
              </a:pPr>
              <a:t>11/11/2011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1E61D89-9A30-4E32-82B8-A60C4188E89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DB4430-D2F1-4F80-851C-E85BC5CE947C}" type="datetimeFigureOut">
              <a:rPr lang="en-US"/>
              <a:pPr>
                <a:defRPr/>
              </a:pPr>
              <a:t>11/11/2011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DD8AEDA-5374-4CA9-AA6F-5530FE46262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57CE9E-E538-40F4-8D01-1A03EB759920}" type="datetimeFigureOut">
              <a:rPr lang="en-US"/>
              <a:pPr>
                <a:defRPr/>
              </a:pPr>
              <a:t>11/11/2011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FC7159F-D43C-4CA0-85C3-E02954D82AC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2A83BD-0F84-46DF-BCFD-E257E8E82B41}" type="datetimeFigureOut">
              <a:rPr lang="en-US"/>
              <a:pPr>
                <a:defRPr/>
              </a:pPr>
              <a:t>11/11/2011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8A17D4B-441E-4EF3-89E6-0014A7B7DA3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8443C32-A510-43C0-AEFC-EE04D3CE689E}" type="datetimeFigureOut">
              <a:rPr lang="en-US"/>
              <a:pPr>
                <a:defRPr/>
              </a:pPr>
              <a:t>11/11/2011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F32CFB6-ACD1-476B-BE29-EA8687EBCCB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poetryfoundation.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endParaRPr lang="en-GB" smtClean="0"/>
          </a:p>
        </p:txBody>
      </p:sp>
      <p:sp>
        <p:nvSpPr>
          <p:cNvPr id="15362" name="Content Placeholder 2"/>
          <p:cNvSpPr>
            <a:spLocks noGrp="1"/>
          </p:cNvSpPr>
          <p:nvPr>
            <p:ph idx="1"/>
          </p:nvPr>
        </p:nvSpPr>
        <p:spPr/>
        <p:txBody>
          <a:bodyPr/>
          <a:lstStyle/>
          <a:p>
            <a:r>
              <a:rPr lang="en-GB" dirty="0" smtClean="0"/>
              <a:t>Look carefully over your essays.</a:t>
            </a:r>
          </a:p>
          <a:p>
            <a:endParaRPr lang="en-GB" dirty="0" smtClean="0"/>
          </a:p>
          <a:p>
            <a:r>
              <a:rPr lang="en-GB" dirty="0" smtClean="0"/>
              <a:t>Think-how could you target be met.</a:t>
            </a:r>
          </a:p>
          <a:p>
            <a:endParaRPr lang="en-GB" dirty="0" smtClean="0"/>
          </a:p>
          <a:p>
            <a:r>
              <a:rPr lang="en-GB" dirty="0" smtClean="0">
                <a:solidFill>
                  <a:srgbClr val="FF0000"/>
                </a:solidFill>
              </a:rPr>
              <a:t>Write one piece of advice for the class about how to do well</a:t>
            </a:r>
            <a:r>
              <a:rPr lang="en-GB" dirty="0" smtClean="0">
                <a:solidFill>
                  <a:srgbClr val="FF0000"/>
                </a:solidFill>
              </a:rPr>
              <a:t>.</a:t>
            </a:r>
            <a:endParaRPr lang="en-GB" dirty="0"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b="1" u="sng" dirty="0" err="1" smtClean="0">
                <a:solidFill>
                  <a:srgbClr val="FF0000"/>
                </a:solidFill>
              </a:rPr>
              <a:t>Fra</a:t>
            </a:r>
            <a:r>
              <a:rPr lang="en-GB" b="1" u="sng" dirty="0" smtClean="0">
                <a:solidFill>
                  <a:srgbClr val="FF0000"/>
                </a:solidFill>
              </a:rPr>
              <a:t> </a:t>
            </a:r>
            <a:r>
              <a:rPr lang="en-GB" b="1" u="sng" dirty="0" err="1" smtClean="0">
                <a:solidFill>
                  <a:srgbClr val="FF0000"/>
                </a:solidFill>
              </a:rPr>
              <a:t>Lippo</a:t>
            </a:r>
            <a:r>
              <a:rPr lang="en-GB" b="1" u="sng" dirty="0" smtClean="0">
                <a:solidFill>
                  <a:srgbClr val="FF0000"/>
                </a:solidFill>
              </a:rPr>
              <a:t> Lippi</a:t>
            </a:r>
            <a:br>
              <a:rPr lang="en-GB" b="1" u="sng" dirty="0" smtClean="0">
                <a:solidFill>
                  <a:srgbClr val="FF0000"/>
                </a:solidFill>
              </a:rPr>
            </a:br>
            <a:r>
              <a:rPr lang="en-GB" sz="1800" b="1" u="sng" dirty="0" smtClean="0">
                <a:solidFill>
                  <a:schemeClr val="tx2">
                    <a:lumMod val="60000"/>
                    <a:lumOff val="40000"/>
                  </a:schemeClr>
                </a:solidFill>
              </a:rPr>
              <a:t>http://www.poetryfoundation.org/poem/173011</a:t>
            </a:r>
            <a:r>
              <a:rPr lang="en-GB" dirty="0" smtClean="0"/>
              <a:t/>
            </a:r>
            <a:br>
              <a:rPr lang="en-GB" dirty="0" smtClean="0"/>
            </a:br>
            <a:r>
              <a:rPr lang="en-GB" dirty="0" smtClean="0"/>
              <a:t>Without me providing it...</a:t>
            </a:r>
            <a:endParaRPr lang="en-GB" dirty="0"/>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GB" dirty="0" smtClean="0"/>
              <a:t>You will research and present on any of the following:</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Timing and sequencing</a:t>
            </a:r>
          </a:p>
          <a:p>
            <a:pPr fontAlgn="auto">
              <a:spcAft>
                <a:spcPts val="0"/>
              </a:spcAft>
              <a:buFont typeface="Arial" pitchFamily="34" charset="0"/>
              <a:buChar char="•"/>
              <a:defRPr/>
            </a:pPr>
            <a:r>
              <a:rPr lang="en-GB" dirty="0" smtClean="0"/>
              <a:t>Scenes and places</a:t>
            </a:r>
          </a:p>
          <a:p>
            <a:pPr fontAlgn="auto">
              <a:spcAft>
                <a:spcPts val="0"/>
              </a:spcAft>
              <a:buFont typeface="Arial" pitchFamily="34" charset="0"/>
              <a:buChar char="•"/>
              <a:defRPr/>
            </a:pPr>
            <a:r>
              <a:rPr lang="en-GB" dirty="0" smtClean="0"/>
              <a:t>Characters</a:t>
            </a:r>
          </a:p>
          <a:p>
            <a:pPr fontAlgn="auto">
              <a:spcAft>
                <a:spcPts val="0"/>
              </a:spcAft>
              <a:buFont typeface="Arial" pitchFamily="34" charset="0"/>
              <a:buChar char="•"/>
              <a:defRPr/>
            </a:pPr>
            <a:r>
              <a:rPr lang="en-GB" dirty="0" smtClean="0"/>
              <a:t>Voices</a:t>
            </a:r>
          </a:p>
          <a:p>
            <a:pPr fontAlgn="auto">
              <a:spcAft>
                <a:spcPts val="0"/>
              </a:spcAft>
              <a:buFont typeface="Arial" pitchFamily="34" charset="0"/>
              <a:buChar char="•"/>
              <a:defRPr/>
            </a:pPr>
            <a:r>
              <a:rPr lang="en-GB" dirty="0" smtClean="0"/>
              <a:t>Points of view</a:t>
            </a:r>
          </a:p>
          <a:p>
            <a:pPr fontAlgn="auto">
              <a:spcAft>
                <a:spcPts val="0"/>
              </a:spcAft>
              <a:buFont typeface="Arial" pitchFamily="34" charset="0"/>
              <a:buChar char="•"/>
              <a:defRPr/>
            </a:pPr>
            <a:r>
              <a:rPr lang="en-GB" dirty="0" smtClean="0"/>
              <a:t>Destination</a:t>
            </a:r>
          </a:p>
          <a:p>
            <a:pPr fontAlgn="auto">
              <a:spcAft>
                <a:spcPts val="0"/>
              </a:spcAft>
              <a:buFont typeface="Arial" pitchFamily="34" charset="0"/>
              <a:buNone/>
              <a:defRPr/>
            </a:pPr>
            <a:r>
              <a:rPr lang="en-GB" dirty="0" smtClean="0">
                <a:hlinkClick r:id="rId3"/>
              </a:rPr>
              <a:t>www.poetryfoundation.org</a:t>
            </a:r>
            <a:r>
              <a:rPr lang="en-GB" dirty="0" smtClean="0"/>
              <a:t>  is a fabulous place to start researching!</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28625" y="214313"/>
            <a:ext cx="8229600" cy="1143000"/>
          </a:xfrm>
        </p:spPr>
        <p:txBody>
          <a:bodyPr/>
          <a:lstStyle/>
          <a:p>
            <a:r>
              <a:rPr lang="en-GB" b="1" smtClean="0">
                <a:solidFill>
                  <a:srgbClr val="FF0000"/>
                </a:solidFill>
              </a:rPr>
              <a:t>Presenting your ideas</a:t>
            </a:r>
          </a:p>
        </p:txBody>
      </p:sp>
      <p:pic>
        <p:nvPicPr>
          <p:cNvPr id="21506" name="Picture 2"/>
          <p:cNvPicPr>
            <a:picLocks noGrp="1" noChangeAspect="1" noChangeArrowheads="1"/>
          </p:cNvPicPr>
          <p:nvPr>
            <p:ph idx="1"/>
          </p:nvPr>
        </p:nvPicPr>
        <p:blipFill>
          <a:blip r:embed="rId2" cstate="print"/>
          <a:srcRect l="10934" t="19888" r="12119" b="7506"/>
          <a:stretch>
            <a:fillRect/>
          </a:stretch>
        </p:blipFill>
        <p:spPr>
          <a:xfrm>
            <a:off x="928688" y="1071563"/>
            <a:ext cx="7369175" cy="5214937"/>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endParaRPr lang="en-GB" smtClean="0"/>
          </a:p>
        </p:txBody>
      </p:sp>
      <p:sp>
        <p:nvSpPr>
          <p:cNvPr id="3" name="Content Placeholder 2"/>
          <p:cNvSpPr>
            <a:spLocks noGrp="1"/>
          </p:cNvSpPr>
          <p:nvPr>
            <p:ph idx="1"/>
          </p:nvPr>
        </p:nvSpPr>
        <p:spPr>
          <a:xfrm>
            <a:off x="500063" y="1285875"/>
            <a:ext cx="8229600" cy="4525963"/>
          </a:xfrm>
        </p:spPr>
        <p:txBody>
          <a:bodyPr rtlCol="0">
            <a:normAutofit fontScale="92500" lnSpcReduction="20000"/>
          </a:bodyPr>
          <a:lstStyle/>
          <a:p>
            <a:pPr fontAlgn="auto">
              <a:spcAft>
                <a:spcPts val="0"/>
              </a:spcAft>
              <a:buFont typeface="Arial" pitchFamily="34" charset="0"/>
              <a:buChar char="•"/>
              <a:defRPr/>
            </a:pPr>
            <a:r>
              <a:rPr lang="en-GB" dirty="0" smtClean="0"/>
              <a:t>“</a:t>
            </a:r>
            <a:r>
              <a:rPr lang="en-GB" dirty="0" err="1" smtClean="0"/>
              <a:t>Fra</a:t>
            </a:r>
            <a:r>
              <a:rPr lang="en-GB" dirty="0" smtClean="0"/>
              <a:t> </a:t>
            </a:r>
            <a:r>
              <a:rPr lang="en-GB" dirty="0" err="1" smtClean="0"/>
              <a:t>Lippo</a:t>
            </a:r>
            <a:r>
              <a:rPr lang="en-GB" dirty="0" smtClean="0"/>
              <a:t> Lippi” takes place during the Renaissance in Florence, at the height of its wealth and power, Browning sets the poem in a back alley beside a brothel, not in a palace or a garden. Browning was instrumental in helping readers and writers understand </a:t>
            </a:r>
            <a:r>
              <a:rPr lang="en-GB" b="1" dirty="0" smtClean="0"/>
              <a:t>that poetry as an art form could handle subjects both lofty, such as religious </a:t>
            </a:r>
            <a:r>
              <a:rPr lang="en-GB" b="1" dirty="0" err="1" smtClean="0"/>
              <a:t>splendor</a:t>
            </a:r>
            <a:r>
              <a:rPr lang="en-GB" b="1" dirty="0" smtClean="0"/>
              <a:t> and idealized passion, and base, such as murder, hatred, and madness</a:t>
            </a:r>
            <a:r>
              <a:rPr lang="en-GB" dirty="0" smtClean="0"/>
              <a:t>, subjects that had previously only been explored in novels.</a:t>
            </a:r>
          </a:p>
          <a:p>
            <a:pPr fontAlgn="auto">
              <a:spcAft>
                <a:spcPts val="0"/>
              </a:spcAft>
              <a:buFont typeface="Arial" pitchFamily="34" charset="0"/>
              <a:buNone/>
              <a:defRPr/>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endParaRPr lang="en-GB" smtClean="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b="1" dirty="0" smtClean="0"/>
              <a:t>Form</a:t>
            </a:r>
            <a:endParaRPr lang="en-GB" dirty="0" smtClean="0"/>
          </a:p>
          <a:p>
            <a:pPr fontAlgn="auto">
              <a:spcAft>
                <a:spcPts val="0"/>
              </a:spcAft>
              <a:buFont typeface="Arial" pitchFamily="34" charset="0"/>
              <a:buChar char="•"/>
              <a:defRPr/>
            </a:pPr>
            <a:r>
              <a:rPr lang="en-GB" dirty="0" smtClean="0"/>
              <a:t> “</a:t>
            </a:r>
            <a:r>
              <a:rPr lang="en-GB" dirty="0" err="1" smtClean="0"/>
              <a:t>Fra</a:t>
            </a:r>
            <a:r>
              <a:rPr lang="en-GB" dirty="0" smtClean="0"/>
              <a:t> </a:t>
            </a:r>
            <a:r>
              <a:rPr lang="en-GB" dirty="0" err="1" smtClean="0"/>
              <a:t>Lippo</a:t>
            </a:r>
            <a:r>
              <a:rPr lang="en-GB" dirty="0" smtClean="0"/>
              <a:t> Lippi” takes the form of </a:t>
            </a:r>
            <a:r>
              <a:rPr lang="en-GB" b="1" dirty="0" smtClean="0"/>
              <a:t>blank verse—unrhymed lines</a:t>
            </a:r>
            <a:r>
              <a:rPr lang="en-GB" dirty="0" smtClean="0"/>
              <a:t>, most of which fall roughly into </a:t>
            </a:r>
            <a:r>
              <a:rPr lang="en-GB" b="1" dirty="0" smtClean="0"/>
              <a:t>iambic pentameter</a:t>
            </a:r>
            <a:r>
              <a:rPr lang="en-GB" dirty="0" smtClean="0"/>
              <a:t>. As in much of his other poetry, Browning seeks to capture </a:t>
            </a:r>
            <a:r>
              <a:rPr lang="en-GB" b="1" dirty="0" smtClean="0"/>
              <a:t>colloquial speech</a:t>
            </a:r>
            <a:r>
              <a:rPr lang="en-GB" dirty="0" smtClean="0"/>
              <a:t>, and in many parts of the poem he succeeds admirably: </a:t>
            </a:r>
            <a:r>
              <a:rPr lang="en-GB" dirty="0" err="1" smtClean="0"/>
              <a:t>Lippo</a:t>
            </a:r>
            <a:r>
              <a:rPr lang="en-GB" dirty="0" smtClean="0"/>
              <a:t> includes outbursts, bits of songs, and other odds and ends in his rant. In his way Browning brilliantly captures the feel of a late-night, drunken encounter.</a:t>
            </a:r>
          </a:p>
          <a:p>
            <a:pPr fontAlgn="auto">
              <a:spcAft>
                <a:spcPts val="0"/>
              </a:spcAft>
              <a:buFont typeface="Arial" pitchFamily="34" charset="0"/>
              <a:buChar char="•"/>
              <a:defRPr/>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050" y="3071810"/>
            <a:ext cx="3614734" cy="1154098"/>
          </a:xfrm>
          <a:solidFill>
            <a:schemeClr val="tx2">
              <a:lumMod val="40000"/>
              <a:lumOff val="60000"/>
            </a:schemeClr>
          </a:solidFill>
        </p:spPr>
        <p:txBody>
          <a:bodyPr/>
          <a:lstStyle/>
          <a:p>
            <a:r>
              <a:rPr lang="en-GB" dirty="0" err="1" smtClean="0"/>
              <a:t>Fra</a:t>
            </a:r>
            <a:r>
              <a:rPr lang="en-GB" dirty="0" smtClean="0"/>
              <a:t> </a:t>
            </a:r>
            <a:r>
              <a:rPr lang="en-GB" dirty="0" err="1" smtClean="0"/>
              <a:t>Lippo</a:t>
            </a:r>
            <a:r>
              <a:rPr lang="en-GB" dirty="0" smtClean="0"/>
              <a:t> Lippi</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000125"/>
            <a:ext cx="8229600" cy="1143000"/>
          </a:xfrm>
        </p:spPr>
        <p:txBody>
          <a:bodyPr rtlCol="0">
            <a:normAutofit fontScale="90000"/>
          </a:bodyPr>
          <a:lstStyle/>
          <a:p>
            <a:pPr fontAlgn="auto">
              <a:spcAft>
                <a:spcPts val="0"/>
              </a:spcAft>
              <a:defRPr/>
            </a:pPr>
            <a:r>
              <a:rPr lang="en-GB" dirty="0" smtClean="0"/>
              <a:t>“</a:t>
            </a:r>
            <a:r>
              <a:rPr lang="en-GB" dirty="0" err="1" smtClean="0"/>
              <a:t>Browning’s</a:t>
            </a:r>
            <a:r>
              <a:rPr lang="en-GB" dirty="0" smtClean="0"/>
              <a:t> characters are usually crafty, intelligent, argumentative, and capable of lying.”</a:t>
            </a:r>
            <a:endParaRPr lang="en-GB" dirty="0"/>
          </a:p>
        </p:txBody>
      </p:sp>
      <p:sp>
        <p:nvSpPr>
          <p:cNvPr id="24578" name="Content Placeholder 2"/>
          <p:cNvSpPr>
            <a:spLocks noGrp="1"/>
          </p:cNvSpPr>
          <p:nvPr>
            <p:ph idx="1"/>
          </p:nvPr>
        </p:nvSpPr>
        <p:spPr>
          <a:xfrm>
            <a:off x="571500" y="3286125"/>
            <a:ext cx="8229600" cy="4525963"/>
          </a:xfrm>
        </p:spPr>
        <p:txBody>
          <a:bodyPr/>
          <a:lstStyle/>
          <a:p>
            <a:r>
              <a:rPr lang="en-GB" smtClean="0"/>
              <a:t>Agree?</a:t>
            </a:r>
          </a:p>
          <a:p>
            <a:endParaRPr lang="en-GB" smtClean="0"/>
          </a:p>
          <a:p>
            <a:r>
              <a:rPr lang="en-GB" smtClean="0"/>
              <a:t>Discuss, be ready to provide examples from the poems studied so far!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endParaRPr lang="en-GB" smtClean="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en-GB" b="1" u="sng" dirty="0" smtClean="0"/>
              <a:t>Psychological Portraits</a:t>
            </a:r>
            <a:endParaRPr lang="en-GB" dirty="0" smtClean="0"/>
          </a:p>
          <a:p>
            <a:pPr fontAlgn="auto">
              <a:spcAft>
                <a:spcPts val="0"/>
              </a:spcAft>
              <a:buFont typeface="Arial" pitchFamily="34" charset="0"/>
              <a:buChar char="•"/>
              <a:defRPr/>
            </a:pPr>
            <a:r>
              <a:rPr lang="en-GB" dirty="0" smtClean="0"/>
              <a:t>Dramatic monologues feature a solitary speaker addressing at least one silent. </a:t>
            </a:r>
            <a:r>
              <a:rPr lang="en-GB" dirty="0" err="1" smtClean="0"/>
              <a:t>Browning’s</a:t>
            </a:r>
            <a:r>
              <a:rPr lang="en-GB" dirty="0" smtClean="0"/>
              <a:t> characters are usually crafty, intelligent, argumentative, and capable of lying. Indeed, they often leave out more of a story than they actually tell. In order to fully understand the speakers and their psychologies, readers must carefully pay attention to word choice, to logical progression, and to the use of figures of speech, including any metaphors or analogies. For instance, the speaker of “My Last Duchess” essentially confesses to murdering his wife, even though he never expresses his guilt outright.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GB" smtClean="0"/>
              <a:t>Key Extracts</a:t>
            </a:r>
          </a:p>
        </p:txBody>
      </p:sp>
      <p:sp>
        <p:nvSpPr>
          <p:cNvPr id="29699" name="Rectangle 3"/>
          <p:cNvSpPr>
            <a:spLocks noGrp="1"/>
          </p:cNvSpPr>
          <p:nvPr>
            <p:ph type="body" idx="1"/>
          </p:nvPr>
        </p:nvSpPr>
        <p:spPr/>
        <p:txBody>
          <a:bodyPr/>
          <a:lstStyle/>
          <a:p>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Section A – past paper on Browning</a:t>
            </a:r>
            <a:endParaRPr lang="en-GB"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smtClean="0"/>
              <a:t>Write about the way Browning narrates his poem in ‘</a:t>
            </a:r>
            <a:r>
              <a:rPr lang="en-GB" dirty="0" err="1" smtClean="0"/>
              <a:t>Fra</a:t>
            </a:r>
            <a:r>
              <a:rPr lang="en-GB" dirty="0" smtClean="0"/>
              <a:t> </a:t>
            </a:r>
            <a:r>
              <a:rPr lang="en-GB" dirty="0" err="1" smtClean="0"/>
              <a:t>Lippo</a:t>
            </a:r>
            <a:r>
              <a:rPr lang="en-GB" dirty="0" smtClean="0"/>
              <a:t> Lippi’.</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How far do you agree that the characters in </a:t>
            </a:r>
            <a:r>
              <a:rPr lang="en-GB" dirty="0" err="1" smtClean="0"/>
              <a:t>Browning’s</a:t>
            </a:r>
            <a:r>
              <a:rPr lang="en-GB" dirty="0" smtClean="0"/>
              <a:t> poems display a disturbing lack</a:t>
            </a:r>
          </a:p>
          <a:p>
            <a:pPr fontAlgn="auto">
              <a:spcAft>
                <a:spcPts val="0"/>
              </a:spcAft>
              <a:buFont typeface="Arial" pitchFamily="34" charset="0"/>
              <a:buNone/>
              <a:defRPr/>
            </a:pPr>
            <a:r>
              <a:rPr lang="en-GB" dirty="0" smtClean="0"/>
              <a:t>    of morality?</a:t>
            </a:r>
          </a:p>
          <a:p>
            <a:pPr fontAlgn="auto">
              <a:spcAft>
                <a:spcPts val="0"/>
              </a:spcAft>
              <a:buFont typeface="Arial" pitchFamily="34" charset="0"/>
              <a:buNone/>
              <a:defRPr/>
            </a:pPr>
            <a:endParaRPr lang="en-GB" dirty="0" smtClean="0"/>
          </a:p>
          <a:p>
            <a:pPr fontAlgn="auto">
              <a:spcAft>
                <a:spcPts val="0"/>
              </a:spcAft>
              <a:buFont typeface="Arial" pitchFamily="34" charset="0"/>
              <a:buNone/>
              <a:defRPr/>
            </a:pPr>
            <a:r>
              <a:rPr lang="en-GB" b="1" u="sng" dirty="0" smtClean="0"/>
              <a:t>Plan</a:t>
            </a:r>
            <a:r>
              <a:rPr lang="en-GB" b="1" dirty="0" smtClean="0"/>
              <a:t> an answer to one...</a:t>
            </a:r>
            <a:r>
              <a:rPr lang="en-GB" b="1" dirty="0" smtClean="0">
                <a:solidFill>
                  <a:srgbClr val="FF0000"/>
                </a:solidFill>
              </a:rPr>
              <a:t>are you incorporating your targets from past essays?</a:t>
            </a:r>
            <a:endParaRPr lang="en-GB" b="1"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Section B – example for future reference</a:t>
            </a:r>
            <a:endParaRPr lang="en-GB"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b="1" dirty="0" smtClean="0"/>
              <a:t> </a:t>
            </a:r>
            <a:r>
              <a:rPr lang="en-GB" b="1" dirty="0"/>
              <a:t>Many narratives have one or more significant moments of crisis.</a:t>
            </a:r>
          </a:p>
          <a:p>
            <a:pPr fontAlgn="auto">
              <a:spcAft>
                <a:spcPts val="0"/>
              </a:spcAft>
              <a:buFont typeface="Arial" pitchFamily="34" charset="0"/>
              <a:buNone/>
              <a:defRPr/>
            </a:pPr>
            <a:r>
              <a:rPr lang="en-GB" dirty="0"/>
              <a:t>Write about the significance of crises in </a:t>
            </a:r>
            <a:r>
              <a:rPr lang="en-GB" dirty="0" smtClean="0"/>
              <a:t>the </a:t>
            </a:r>
          </a:p>
          <a:p>
            <a:pPr fontAlgn="auto">
              <a:spcAft>
                <a:spcPts val="0"/>
              </a:spcAft>
              <a:buFont typeface="Arial" pitchFamily="34" charset="0"/>
              <a:buNone/>
              <a:defRPr/>
            </a:pPr>
            <a:r>
              <a:rPr lang="en-GB" dirty="0" smtClean="0"/>
              <a:t>work </a:t>
            </a:r>
            <a:r>
              <a:rPr lang="en-GB" dirty="0"/>
              <a:t>of the </a:t>
            </a:r>
            <a:r>
              <a:rPr lang="en-GB" b="1" dirty="0"/>
              <a:t>three writers you have</a:t>
            </a:r>
          </a:p>
          <a:p>
            <a:pPr fontAlgn="auto">
              <a:spcAft>
                <a:spcPts val="0"/>
              </a:spcAft>
              <a:buFont typeface="Arial" pitchFamily="34" charset="0"/>
              <a:buNone/>
              <a:defRPr/>
            </a:pPr>
            <a:r>
              <a:rPr lang="en-GB" dirty="0"/>
              <a:t>studied. </a:t>
            </a:r>
            <a:r>
              <a:rPr lang="en-GB" i="1" dirty="0"/>
              <a:t>(42 marks)</a:t>
            </a:r>
          </a:p>
          <a:p>
            <a:pPr fontAlgn="auto">
              <a:spcAft>
                <a:spcPts val="0"/>
              </a:spcAft>
              <a:buFont typeface="Arial" pitchFamily="34" charset="0"/>
              <a:buNone/>
              <a:defRPr/>
            </a:pPr>
            <a:r>
              <a:rPr lang="en-GB" b="1" dirty="0" smtClean="0"/>
              <a:t>					OR </a:t>
            </a:r>
            <a:endParaRPr lang="en-GB" b="1" dirty="0"/>
          </a:p>
          <a:p>
            <a:pPr fontAlgn="auto">
              <a:spcAft>
                <a:spcPts val="0"/>
              </a:spcAft>
              <a:buFont typeface="Arial" pitchFamily="34" charset="0"/>
              <a:buChar char="•"/>
              <a:defRPr/>
            </a:pPr>
            <a:r>
              <a:rPr lang="en-GB" b="1" dirty="0" smtClean="0"/>
              <a:t> </a:t>
            </a:r>
            <a:r>
              <a:rPr lang="en-GB" b="1" dirty="0"/>
              <a:t>How do writers use repetition to create meanings in their texts?</a:t>
            </a:r>
          </a:p>
          <a:p>
            <a:pPr fontAlgn="auto">
              <a:spcAft>
                <a:spcPts val="0"/>
              </a:spcAft>
              <a:buFont typeface="Arial" pitchFamily="34" charset="0"/>
              <a:buNone/>
              <a:defRPr/>
            </a:pPr>
            <a:r>
              <a:rPr lang="en-GB" dirty="0"/>
              <a:t>In your answer, refer to the work of the </a:t>
            </a:r>
            <a:r>
              <a:rPr lang="en-GB" dirty="0" smtClean="0"/>
              <a:t>three writers </a:t>
            </a:r>
            <a:r>
              <a:rPr lang="en-GB" dirty="0"/>
              <a:t>you have studied.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941145">
            <a:off x="247650" y="1916113"/>
            <a:ext cx="8229600" cy="1143000"/>
          </a:xfrm>
        </p:spPr>
        <p:txBody>
          <a:bodyPr rtlCol="0">
            <a:normAutofit fontScale="90000"/>
          </a:bodyPr>
          <a:lstStyle/>
          <a:p>
            <a:pPr fontAlgn="auto">
              <a:spcAft>
                <a:spcPts val="0"/>
              </a:spcAft>
              <a:defRPr/>
            </a:pPr>
            <a:r>
              <a:rPr lang="en-GB" dirty="0" smtClean="0"/>
              <a:t>Is the purpose of art? To instruct or delight?</a:t>
            </a:r>
            <a:endParaRPr lang="en-GB" dirty="0"/>
          </a:p>
        </p:txBody>
      </p:sp>
      <p:sp>
        <p:nvSpPr>
          <p:cNvPr id="16386" name="Content Placeholder 2"/>
          <p:cNvSpPr>
            <a:spLocks noGrp="1"/>
          </p:cNvSpPr>
          <p:nvPr>
            <p:ph idx="1"/>
          </p:nvPr>
        </p:nvSpPr>
        <p:spPr>
          <a:xfrm>
            <a:off x="571500" y="4214813"/>
            <a:ext cx="8229600" cy="4525962"/>
          </a:xfrm>
        </p:spPr>
        <p:txBody>
          <a:bodyPr/>
          <a:lstStyle/>
          <a:p>
            <a:r>
              <a:rPr lang="en-GB" smtClean="0">
                <a:solidFill>
                  <a:srgbClr val="FF0000"/>
                </a:solidFill>
              </a:rPr>
              <a:t>discuss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dirty="0" err="1" smtClean="0"/>
              <a:t>Homelearning</a:t>
            </a:r>
            <a:endParaRPr lang="en-GB" dirty="0" smtClean="0"/>
          </a:p>
        </p:txBody>
      </p:sp>
      <p:sp>
        <p:nvSpPr>
          <p:cNvPr id="28674" name="Content Placeholder 2"/>
          <p:cNvSpPr>
            <a:spLocks noGrp="1"/>
          </p:cNvSpPr>
          <p:nvPr>
            <p:ph idx="1"/>
          </p:nvPr>
        </p:nvSpPr>
        <p:spPr/>
        <p:txBody>
          <a:bodyPr/>
          <a:lstStyle/>
          <a:p>
            <a:r>
              <a:rPr lang="en-GB" b="1" dirty="0" smtClean="0">
                <a:solidFill>
                  <a:srgbClr val="FF0000"/>
                </a:solidFill>
              </a:rPr>
              <a:t>Annotate the remainder of the poem independently</a:t>
            </a:r>
          </a:p>
          <a:p>
            <a:pPr>
              <a:buFontTx/>
              <a:buChar char="-"/>
            </a:pPr>
            <a:r>
              <a:rPr lang="en-GB" b="1" dirty="0" smtClean="0">
                <a:solidFill>
                  <a:srgbClr val="FF0000"/>
                </a:solidFill>
              </a:rPr>
              <a:t>Use research skills</a:t>
            </a:r>
          </a:p>
          <a:p>
            <a:pPr>
              <a:buFontTx/>
              <a:buChar char="-"/>
            </a:pPr>
            <a:endParaRPr lang="en-GB" b="1" dirty="0" smtClean="0">
              <a:solidFill>
                <a:srgbClr val="FF0000"/>
              </a:solidFill>
            </a:endParaRPr>
          </a:p>
          <a:p>
            <a:pPr>
              <a:buNone/>
            </a:pPr>
            <a:r>
              <a:rPr lang="en-GB" b="1" smtClean="0">
                <a:solidFill>
                  <a:srgbClr val="FF0000"/>
                </a:solidFill>
              </a:rPr>
              <a:t>- </a:t>
            </a:r>
            <a:endParaRPr lang="en-GB" b="1"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074" name="Picture 2" descr="http://upload.wikimedia.org/wikipedia/commons/thumb/c/ca/Leonardo_da_Vinci_-_Ultima_cena_-_ca_1975.jpg/350px-Leonardo_da_Vinci_-_Ultima_cena_-_ca_1975.jpg"/>
          <p:cNvPicPr>
            <a:picLocks noChangeAspect="1" noChangeArrowheads="1"/>
          </p:cNvPicPr>
          <p:nvPr/>
        </p:nvPicPr>
        <p:blipFill>
          <a:blip r:embed="rId2" cstate="print"/>
          <a:srcRect/>
          <a:stretch>
            <a:fillRect/>
          </a:stretch>
        </p:blipFill>
        <p:spPr bwMode="auto">
          <a:xfrm>
            <a:off x="285720" y="714356"/>
            <a:ext cx="8568547" cy="435771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2000" b="-4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4000" b="-4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My Last Duchess - mindmap</a:t>
            </a:r>
          </a:p>
        </p:txBody>
      </p:sp>
      <p:sp>
        <p:nvSpPr>
          <p:cNvPr id="17410" name="Content Placeholder 2"/>
          <p:cNvSpPr>
            <a:spLocks noGrp="1"/>
          </p:cNvSpPr>
          <p:nvPr>
            <p:ph idx="1"/>
          </p:nvPr>
        </p:nvSpPr>
        <p:spPr/>
        <p:txBody>
          <a:bodyPr/>
          <a:lstStyle/>
          <a:p>
            <a:r>
              <a:rPr lang="en-GB" smtClean="0"/>
              <a:t>My Last Duchess.</a:t>
            </a:r>
          </a:p>
        </p:txBody>
      </p:sp>
      <p:pic>
        <p:nvPicPr>
          <p:cNvPr id="17411" name="Picture 2"/>
          <p:cNvPicPr>
            <a:picLocks noChangeAspect="1" noChangeArrowheads="1"/>
          </p:cNvPicPr>
          <p:nvPr/>
        </p:nvPicPr>
        <p:blipFill>
          <a:blip r:embed="rId2" cstate="print"/>
          <a:srcRect l="10934" t="19888" r="12119" b="7506"/>
          <a:stretch>
            <a:fillRect/>
          </a:stretch>
        </p:blipFill>
        <p:spPr bwMode="auto">
          <a:xfrm>
            <a:off x="500063" y="1643063"/>
            <a:ext cx="7369175" cy="52149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en-GB" smtClean="0"/>
          </a:p>
        </p:txBody>
      </p:sp>
      <p:sp>
        <p:nvSpPr>
          <p:cNvPr id="18434" name="Content Placeholder 2"/>
          <p:cNvSpPr>
            <a:spLocks noGrp="1"/>
          </p:cNvSpPr>
          <p:nvPr>
            <p:ph idx="1"/>
          </p:nvPr>
        </p:nvSpPr>
        <p:spPr/>
        <p:txBody>
          <a:bodyPr/>
          <a:lstStyle/>
          <a:p>
            <a:r>
              <a:rPr lang="en-GB" b="1" smtClean="0">
                <a:solidFill>
                  <a:srgbClr val="FF0000"/>
                </a:solidFill>
              </a:rPr>
              <a:t>Objective: </a:t>
            </a:r>
          </a:p>
          <a:p>
            <a:endParaRPr lang="en-GB" smtClean="0"/>
          </a:p>
          <a:p>
            <a:pPr>
              <a:buFont typeface="Arial" charset="0"/>
              <a:buNone/>
            </a:pPr>
            <a:r>
              <a:rPr lang="en-GB" smtClean="0"/>
              <a:t>    -to work to understand Fra Lippo Lippi, drawing ideas more independently from: your own reading of texts, peer discussion, and internet based findings.</a:t>
            </a:r>
          </a:p>
          <a:p>
            <a:pPr>
              <a:buFont typeface="Arial" charset="0"/>
              <a:buNone/>
            </a:pPr>
            <a:r>
              <a:rPr lang="en-GB" smtClean="0"/>
              <a:t>    </a:t>
            </a:r>
          </a:p>
          <a:p>
            <a:endParaRPr lang="en-GB"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549</Words>
  <Application>Microsoft Office PowerPoint</Application>
  <PresentationFormat>On-screen Show (4:3)</PresentationFormat>
  <Paragraphs>56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Is the purpose of art? To instruct or delight?</vt:lpstr>
      <vt:lpstr>Slide 3</vt:lpstr>
      <vt:lpstr>Slide 4</vt:lpstr>
      <vt:lpstr>Slide 5</vt:lpstr>
      <vt:lpstr>Slide 6</vt:lpstr>
      <vt:lpstr>Slide 7</vt:lpstr>
      <vt:lpstr>My Last Duchess - mindmap</vt:lpstr>
      <vt:lpstr>Slide 9</vt:lpstr>
      <vt:lpstr>Fra Lippo Lippi http://www.poetryfoundation.org/poem/173011 Without me providing it...</vt:lpstr>
      <vt:lpstr>Presenting your ideas</vt:lpstr>
      <vt:lpstr>Slide 12</vt:lpstr>
      <vt:lpstr>Slide 13</vt:lpstr>
      <vt:lpstr>Fra Lippo Lippi</vt:lpstr>
      <vt:lpstr>“Browning’s characters are usually crafty, intelligent, argumentative, and capable of lying.”</vt:lpstr>
      <vt:lpstr>Slide 16</vt:lpstr>
      <vt:lpstr>Key Extracts</vt:lpstr>
      <vt:lpstr>Section A – past paper on Browning</vt:lpstr>
      <vt:lpstr>Section B – example for future reference</vt:lpstr>
      <vt:lpstr>Homelearning</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eharvey</dc:creator>
  <cp:lastModifiedBy>kmee</cp:lastModifiedBy>
  <cp:revision>15</cp:revision>
  <dcterms:created xsi:type="dcterms:W3CDTF">2011-11-02T15:06:48Z</dcterms:created>
  <dcterms:modified xsi:type="dcterms:W3CDTF">2011-11-11T12:44:33Z</dcterms:modified>
</cp:coreProperties>
</file>