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FEB3-CD2C-4C69-BDC3-1E6A540C0FEF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Njrf1RKIvM&amp;feature=relate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u="sng" dirty="0" smtClean="0">
                <a:solidFill>
                  <a:schemeClr val="bg1"/>
                </a:solidFill>
              </a:rPr>
              <a:t>Gothic Literature </a:t>
            </a:r>
            <a:endParaRPr lang="en-GB" sz="66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122413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LO: </a:t>
            </a:r>
            <a:r>
              <a:rPr lang="en-GB" dirty="0" smtClean="0">
                <a:solidFill>
                  <a:schemeClr val="bg1"/>
                </a:solidFill>
              </a:rPr>
              <a:t>To explore what the gothic genre is and how it is depicted through art, poetry and narrative.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573016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chemeClr val="bg1"/>
                </a:solidFill>
              </a:rPr>
              <a:t>Big Picture: </a:t>
            </a:r>
            <a:endParaRPr lang="en-GB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‘The Raven’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Secondary reading for the convention of the gothic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Gothic through art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Gothic through narrative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Writing your own gothic piece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1.bp.blogspot.com/_Cfv3-gD2P4k/TM0dJXlpR_I/AAAAAAAACUg/MSAdUyMgKC0/s1600/20070714124147_r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31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en-GB" sz="6600" b="1" u="sng" dirty="0" smtClean="0">
                <a:solidFill>
                  <a:schemeClr val="bg1"/>
                </a:solidFill>
              </a:rPr>
              <a:t>Connector </a:t>
            </a:r>
            <a:endParaRPr lang="en-GB" sz="66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Listen to Edgar Allen Poe’s ‘The Raven’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How do you feel when listening?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What kind of atmosphere is created?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Based on what you have listened to what do you think the gothic is?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594928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hlinkClick r:id="rId3"/>
              </a:rPr>
              <a:t>http://www.youtube.com/watch?v=UNjrf1RKIvM&amp;feature=related</a:t>
            </a:r>
            <a:r>
              <a:rPr lang="en-GB" sz="20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 rot="267817">
            <a:off x="5724128" y="188640"/>
            <a:ext cx="341987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Fact: A raven is </a:t>
            </a: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widely considered a creature of ill omen. It is feared for its apparent ability to foresee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 smtClean="0">
                <a:solidFill>
                  <a:schemeClr val="bg1"/>
                </a:solidFill>
              </a:rPr>
              <a:t>The Gothic </a:t>
            </a:r>
            <a:endParaRPr lang="en-GB" sz="6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6264696" cy="4525963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Read the selections </a:t>
            </a:r>
            <a:r>
              <a:rPr lang="en-GB" b="1" dirty="0">
                <a:solidFill>
                  <a:schemeClr val="bg1"/>
                </a:solidFill>
              </a:rPr>
              <a:t>from Eve </a:t>
            </a:r>
            <a:r>
              <a:rPr lang="en-GB" b="1" dirty="0" err="1">
                <a:solidFill>
                  <a:schemeClr val="bg1"/>
                </a:solidFill>
              </a:rPr>
              <a:t>Kosofsky</a:t>
            </a:r>
            <a:r>
              <a:rPr lang="en-GB" b="1" dirty="0">
                <a:solidFill>
                  <a:schemeClr val="bg1"/>
                </a:solidFill>
              </a:rPr>
              <a:t> Sedgwick</a:t>
            </a:r>
            <a:r>
              <a:rPr lang="en-GB" b="1" dirty="0" smtClean="0">
                <a:solidFill>
                  <a:schemeClr val="bg1"/>
                </a:solidFill>
              </a:rPr>
              <a:t>,</a:t>
            </a:r>
            <a:r>
              <a:rPr lang="en-GB" b="1" dirty="0">
                <a:solidFill>
                  <a:schemeClr val="bg1"/>
                </a:solidFill>
              </a:rPr>
              <a:t> </a:t>
            </a:r>
            <a:r>
              <a:rPr lang="en-GB" dirty="0" smtClean="0">
                <a:solidFill>
                  <a:schemeClr val="bg1"/>
                </a:solidFill>
              </a:rPr>
              <a:t>‘</a:t>
            </a:r>
            <a:r>
              <a:rPr lang="en-GB" b="1" dirty="0" smtClean="0">
                <a:solidFill>
                  <a:schemeClr val="bg1"/>
                </a:solidFill>
              </a:rPr>
              <a:t>The </a:t>
            </a:r>
            <a:r>
              <a:rPr lang="en-GB" b="1" dirty="0">
                <a:solidFill>
                  <a:schemeClr val="bg1"/>
                </a:solidFill>
              </a:rPr>
              <a:t>Coherence of Gothic </a:t>
            </a:r>
            <a:r>
              <a:rPr lang="en-GB" b="1" dirty="0" smtClean="0">
                <a:solidFill>
                  <a:schemeClr val="bg1"/>
                </a:solidFill>
              </a:rPr>
              <a:t>Conventions’</a:t>
            </a:r>
            <a:r>
              <a:rPr lang="en-GB" b="1" i="1" dirty="0">
                <a:solidFill>
                  <a:schemeClr val="bg1"/>
                </a:solidFill>
              </a:rPr>
              <a:t> </a:t>
            </a:r>
            <a:r>
              <a:rPr lang="en-GB" b="1" dirty="0">
                <a:solidFill>
                  <a:schemeClr val="bg1"/>
                </a:solidFill>
              </a:rPr>
              <a:t> </a:t>
            </a:r>
            <a:r>
              <a:rPr lang="en-GB" b="1" dirty="0" smtClean="0">
                <a:solidFill>
                  <a:schemeClr val="bg1"/>
                </a:solidFill>
              </a:rPr>
              <a:t>and ‘Gothic’ by Fred </a:t>
            </a:r>
            <a:r>
              <a:rPr lang="en-GB" b="1" dirty="0" err="1" smtClean="0">
                <a:solidFill>
                  <a:schemeClr val="bg1"/>
                </a:solidFill>
              </a:rPr>
              <a:t>Botting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Write at least a 6 bullet point list in your own words explaining  what the gothic is.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56001">
            <a:off x="7020272" y="476672"/>
            <a:ext cx="18722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Pair work 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</a:rPr>
              <a:t>Characteristics of the Gothic </a:t>
            </a:r>
            <a:endParaRPr lang="en-GB" sz="54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5472608" cy="396044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GB" sz="4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Read the worksheet given to you. Having read this, can you add anything else to your notes?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chemeClr val="bg1"/>
                </a:solidFill>
              </a:rPr>
              <a:t>Key words relating to </a:t>
            </a:r>
            <a:r>
              <a:rPr lang="en-GB" b="1" i="1" u="sng" dirty="0" smtClean="0">
                <a:solidFill>
                  <a:schemeClr val="bg1"/>
                </a:solidFill>
              </a:rPr>
              <a:t>the Gothic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6768752" cy="5141168"/>
          </a:xfrm>
        </p:spPr>
        <p:txBody>
          <a:bodyPr>
            <a:norm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Religion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Supernatural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The sublime (awe/ wonderment)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Pathetic fallacy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Shape shifting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Anthropomorphism (another term for personification)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Science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Reason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Superstition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Hysteria (madness)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Foreign </a:t>
            </a:r>
          </a:p>
          <a:p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1880" y="4437112"/>
            <a:ext cx="5472608" cy="2492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Using your marker pen write key words/ phrases to match the pictures around the room. </a:t>
            </a:r>
          </a:p>
          <a:p>
            <a:pPr algn="ctr"/>
            <a:endParaRPr lang="en-GB" sz="2400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e.g. Struggle between good/evil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4168" y="1700808"/>
            <a:ext cx="3059832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Be prepared to discuss what you have learnt about the gothic afterwards. 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lamate.com/Reventon/albums/ummmm/goth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002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Reading the gothic – extracts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Read the following extracts:</a:t>
            </a:r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sz="2800" b="1" dirty="0" smtClean="0"/>
              <a:t>Mary Shelley</a:t>
            </a:r>
            <a:r>
              <a:rPr lang="en-GB" sz="2800" dirty="0" smtClean="0"/>
              <a:t>, </a:t>
            </a:r>
            <a:r>
              <a:rPr lang="en-GB" sz="2800" i="1" dirty="0" smtClean="0"/>
              <a:t>‘Frankenstein’ </a:t>
            </a:r>
          </a:p>
          <a:p>
            <a:r>
              <a:rPr lang="en-GB" sz="2800" b="1" dirty="0" smtClean="0"/>
              <a:t>Emily Bronte</a:t>
            </a:r>
            <a:r>
              <a:rPr lang="en-GB" sz="2800" dirty="0" smtClean="0"/>
              <a:t>, </a:t>
            </a:r>
            <a:r>
              <a:rPr lang="en-GB" sz="2800" i="1" dirty="0" smtClean="0"/>
              <a:t>‘Wuthering Heights’</a:t>
            </a:r>
          </a:p>
          <a:p>
            <a:r>
              <a:rPr lang="en-GB" sz="2800" b="1" dirty="0" smtClean="0"/>
              <a:t>Bram Stoker</a:t>
            </a:r>
            <a:r>
              <a:rPr lang="en-GB" sz="2800" dirty="0" smtClean="0"/>
              <a:t>, </a:t>
            </a:r>
            <a:r>
              <a:rPr lang="en-GB" sz="2800" i="1" dirty="0" smtClean="0"/>
              <a:t>‘Dracula’ </a:t>
            </a:r>
          </a:p>
          <a:p>
            <a:r>
              <a:rPr lang="en-GB" sz="2800" b="1" dirty="0" smtClean="0"/>
              <a:t>Susan Hill</a:t>
            </a:r>
            <a:r>
              <a:rPr lang="en-GB" sz="2800" dirty="0" smtClean="0"/>
              <a:t>, </a:t>
            </a:r>
            <a:r>
              <a:rPr lang="en-GB" sz="2800" i="1" dirty="0" smtClean="0"/>
              <a:t>‘The Woman in Black’ </a:t>
            </a:r>
            <a:endParaRPr lang="en-GB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8352928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In each piece, highlight the gothic conventions and make notes (where possible) regarding the following: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the portrayal of women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knowledge 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Light/darkness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Setting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wild </a:t>
            </a:r>
            <a:r>
              <a:rPr lang="en-GB" sz="2400" dirty="0" err="1" smtClean="0"/>
              <a:t>vs</a:t>
            </a:r>
            <a:r>
              <a:rPr lang="en-GB" sz="2400" dirty="0" smtClean="0"/>
              <a:t> civilised </a:t>
            </a:r>
          </a:p>
        </p:txBody>
      </p:sp>
      <p:sp>
        <p:nvSpPr>
          <p:cNvPr id="5" name="TextBox 4"/>
          <p:cNvSpPr txBox="1"/>
          <p:nvPr/>
        </p:nvSpPr>
        <p:spPr>
          <a:xfrm rot="356001">
            <a:off x="6970293" y="1148101"/>
            <a:ext cx="18722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Pair work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304236">
            <a:off x="4922030" y="5125013"/>
            <a:ext cx="376538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Consider why each are conveyed in the way they are. What are the writers’ intentions?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</a:rPr>
              <a:t>Be Creative!</a:t>
            </a:r>
            <a:endParaRPr lang="en-GB" sz="54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96" y="1772816"/>
            <a:ext cx="8651304" cy="2952328"/>
          </a:xfrm>
          <a:solidFill>
            <a:schemeClr val="bg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Write your own gothic version of ‘The Raven’ or your own opening to a gothic novel. 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Think about your choice of vocabulary, weather, themes and other conventions of the gothic discussed today!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u="sng" dirty="0" smtClean="0">
                <a:solidFill>
                  <a:schemeClr val="bg1"/>
                </a:solidFill>
              </a:rPr>
              <a:t>Review </a:t>
            </a:r>
            <a:endParaRPr lang="en-GB" sz="66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988840"/>
            <a:ext cx="5904656" cy="3085803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4000" b="1" dirty="0" smtClean="0">
                <a:solidFill>
                  <a:schemeClr val="bg1"/>
                </a:solidFill>
              </a:rPr>
              <a:t>Catch the ball and tell me what you think the gothic is. Be prepared for me to challenge you!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370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Gothic Literature </vt:lpstr>
      <vt:lpstr>Connector </vt:lpstr>
      <vt:lpstr>The Gothic </vt:lpstr>
      <vt:lpstr>Characteristics of the Gothic </vt:lpstr>
      <vt:lpstr>Key words relating to the Gothic</vt:lpstr>
      <vt:lpstr>Reading the gothic – extracts</vt:lpstr>
      <vt:lpstr>Be Creative!</vt:lpstr>
      <vt:lpstr>Review 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Gothic Literature </dc:title>
  <dc:creator>AAhluwalia</dc:creator>
  <cp:lastModifiedBy>KMee</cp:lastModifiedBy>
  <cp:revision>25</cp:revision>
  <dcterms:created xsi:type="dcterms:W3CDTF">2012-06-22T11:45:11Z</dcterms:created>
  <dcterms:modified xsi:type="dcterms:W3CDTF">2012-06-25T07:25:13Z</dcterms:modified>
</cp:coreProperties>
</file>