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9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6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3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2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8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0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3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9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8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A9B9-E366-4CD0-A2E4-1B72EABC93F9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C3C8-434A-4854-97E5-F96A7A3FC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Connector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Using your understanding from last lesson, we will now hold a debate.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Which critical perspective regarding Heathcliff is the most accurate?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Use your tokens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Respond to each other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Build and defend your perspective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Use wide-ranging evidence from the text</a:t>
            </a:r>
          </a:p>
        </p:txBody>
      </p:sp>
    </p:spTree>
    <p:extLst>
      <p:ext uri="{BB962C8B-B14F-4D97-AF65-F5344CB8AC3E}">
        <p14:creationId xmlns:p14="http://schemas.microsoft.com/office/powerpoint/2010/main" val="30219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u="sng" dirty="0" smtClean="0">
                <a:solidFill>
                  <a:srgbClr val="0070C0"/>
                </a:solidFill>
              </a:rPr>
              <a:t>Model Essay</a:t>
            </a:r>
            <a:endParaRPr lang="en-GB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and consider how the essay has been marked</a:t>
            </a:r>
          </a:p>
          <a:p>
            <a:pPr>
              <a:buFontTx/>
              <a:buChar char="-"/>
            </a:pPr>
            <a:r>
              <a:rPr lang="en-GB" dirty="0" smtClean="0"/>
              <a:t>Positive annotations highlight good areas</a:t>
            </a:r>
          </a:p>
          <a:p>
            <a:pPr>
              <a:buFontTx/>
              <a:buChar char="-"/>
            </a:pPr>
            <a:r>
              <a:rPr lang="en-GB" dirty="0" smtClean="0"/>
              <a:t>Use of words from the mark scheme</a:t>
            </a:r>
          </a:p>
          <a:p>
            <a:pPr>
              <a:buFontTx/>
              <a:buChar char="-"/>
            </a:pPr>
            <a:r>
              <a:rPr lang="en-GB" dirty="0" smtClean="0"/>
              <a:t>Use of assessment objectives</a:t>
            </a:r>
          </a:p>
          <a:p>
            <a:pPr>
              <a:buFontTx/>
              <a:buChar char="-"/>
            </a:pPr>
            <a:r>
              <a:rPr lang="en-GB" dirty="0" smtClean="0"/>
              <a:t>Clear and detailed WWW/Target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35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176170" cy="136815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Self-Assessment</a:t>
            </a:r>
          </a:p>
          <a:p>
            <a:r>
              <a:rPr lang="en-GB" dirty="0" smtClean="0"/>
              <a:t>Read through your essay. Double ticks show areas of good work. Reflect on your work and add your own annotations.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388" y="1772816"/>
            <a:ext cx="201734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AO1: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written expression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appropriate  vocabulary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fluent style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Clear and logical argument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Focus on task and 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1772817"/>
            <a:ext cx="216024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AO2</a:t>
            </a:r>
            <a:r>
              <a:rPr lang="en-GB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Analysis of form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Analysis of structure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Analysis of language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How do these aspects shape meaning in the text?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1772817"/>
            <a:ext cx="2016224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AO3</a:t>
            </a:r>
            <a:r>
              <a:rPr lang="en-GB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Different interpretations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Different perspectives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Critical perspectives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Connections to the gothic genre made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4248" y="1779291"/>
            <a:ext cx="2016224" cy="2862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AO4</a:t>
            </a:r>
            <a:r>
              <a:rPr lang="en-GB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Specific links to text and task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Contexts of reception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Contexts of production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Contexts of the gothic genre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43250" y="4788162"/>
            <a:ext cx="3457500" cy="175432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Band 1 =  limited</a:t>
            </a:r>
          </a:p>
          <a:p>
            <a:pPr algn="ctr"/>
            <a:r>
              <a:rPr lang="en-GB" dirty="0" smtClean="0"/>
              <a:t>Band 2 = Some awareness</a:t>
            </a:r>
          </a:p>
          <a:p>
            <a:pPr algn="ctr"/>
            <a:r>
              <a:rPr lang="en-GB" dirty="0" smtClean="0"/>
              <a:t>Band 3 =  Some  consideration</a:t>
            </a:r>
          </a:p>
          <a:p>
            <a:pPr algn="ctr"/>
            <a:r>
              <a:rPr lang="en-GB" dirty="0" smtClean="0"/>
              <a:t>Band 4 =  Detailed consideration</a:t>
            </a:r>
          </a:p>
          <a:p>
            <a:pPr algn="ctr"/>
            <a:r>
              <a:rPr lang="en-GB" dirty="0" smtClean="0"/>
              <a:t>Band 5 = Exploration</a:t>
            </a:r>
          </a:p>
          <a:p>
            <a:pPr algn="ctr"/>
            <a:r>
              <a:rPr lang="en-GB" dirty="0" smtClean="0"/>
              <a:t>Band 6 =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99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Gothic Women in Wuthering Heights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7030A0"/>
                </a:solidFill>
              </a:rPr>
              <a:t>David Punter </a:t>
            </a:r>
            <a:r>
              <a:rPr lang="en-GB" sz="2400" b="1" i="1" dirty="0" smtClean="0">
                <a:solidFill>
                  <a:srgbClr val="7030A0"/>
                </a:solidFill>
              </a:rPr>
              <a:t>The Literature of Terror</a:t>
            </a:r>
            <a:r>
              <a:rPr lang="en-GB" sz="2400" b="1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2400" dirty="0" smtClean="0"/>
              <a:t>“Gothic fiction was peopled with stock characters, who discoursed in predictable ways: the shy, nervous, retiring heroine, who was nevertheless usually possessed of a remarkable ability to survive hideously dangerous situations” </a:t>
            </a:r>
            <a:endParaRPr lang="en-GB" sz="2400" dirty="0"/>
          </a:p>
        </p:txBody>
      </p:sp>
      <p:pic>
        <p:nvPicPr>
          <p:cNvPr id="1026" name="Picture 2" descr="http://www.likesbooks.com/blog/wp-content/uploads/2012/07/misstress_of_mellyn-28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799"/>
            <a:ext cx="3600400" cy="3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Character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your groups, complete the Character Map for Isabella and Catherine </a:t>
            </a:r>
            <a:r>
              <a:rPr lang="en-GB" dirty="0" err="1" smtClean="0"/>
              <a:t>Earnshaw</a:t>
            </a:r>
            <a:r>
              <a:rPr lang="en-GB" dirty="0" smtClean="0"/>
              <a:t>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Use the booklets to help you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Use your own text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Use the quotations and critical statements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Challenge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Complete the </a:t>
            </a:r>
            <a:r>
              <a:rPr lang="en-GB" dirty="0" err="1" smtClean="0"/>
              <a:t>venn</a:t>
            </a:r>
            <a:r>
              <a:rPr lang="en-GB" dirty="0" smtClean="0"/>
              <a:t> diagram, deciding how your character challenges and conforms to Punter’s idea of a typical Gothic female.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46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Present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groups present your ideas about your character and how they fit in t the gothic archetype.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7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Homelearning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two articles about women in Wuthering Heights</a:t>
            </a:r>
          </a:p>
          <a:p>
            <a:r>
              <a:rPr lang="en-GB" dirty="0" smtClean="0"/>
              <a:t>Complete the blog </a:t>
            </a:r>
            <a:r>
              <a:rPr lang="en-GB" smtClean="0"/>
              <a:t>topic online.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3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338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Connector</vt:lpstr>
      <vt:lpstr>Model Essay</vt:lpstr>
      <vt:lpstr>PowerPoint Presentation</vt:lpstr>
      <vt:lpstr>Gothic Women in Wuthering Heights</vt:lpstr>
      <vt:lpstr>Character Mapping</vt:lpstr>
      <vt:lpstr>Present</vt:lpstr>
      <vt:lpstr>Homelearning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</dc:title>
  <dc:creator>katherine mee</dc:creator>
  <cp:lastModifiedBy>katherine mee</cp:lastModifiedBy>
  <cp:revision>7</cp:revision>
  <dcterms:created xsi:type="dcterms:W3CDTF">2014-03-15T15:13:37Z</dcterms:created>
  <dcterms:modified xsi:type="dcterms:W3CDTF">2014-03-15T16:58:59Z</dcterms:modified>
</cp:coreProperties>
</file>