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C8F1F6-AB34-4EFF-A295-00D1F8BCFECF}" type="datetimeFigureOut">
              <a:rPr lang="en-GB" smtClean="0"/>
              <a:t>06/03/2014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703778-5FED-4584-B509-D79206406777}" type="slidenum">
              <a:rPr lang="en-GB" smtClean="0"/>
              <a:t>‹#›</a:t>
            </a:fld>
            <a:endParaRPr lang="en-GB"/>
          </a:p>
        </p:txBody>
      </p:sp>
    </p:spTree>
    <p:extLst>
      <p:ext uri="{BB962C8B-B14F-4D97-AF65-F5344CB8AC3E}">
        <p14:creationId xmlns:p14="http://schemas.microsoft.com/office/powerpoint/2010/main" val="3557143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283DB2-E6A6-48C4-9B26-167AFC9877B3}" type="datetimeFigureOut">
              <a:rPr lang="en-GB" smtClean="0"/>
              <a:t>06/03/2014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62779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283DB2-E6A6-48C4-9B26-167AFC9877B3}" type="datetimeFigureOut">
              <a:rPr lang="en-GB" smtClean="0"/>
              <a:t>06/03/2014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352671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283DB2-E6A6-48C4-9B26-167AFC9877B3}" type="datetimeFigureOut">
              <a:rPr lang="en-GB" smtClean="0"/>
              <a:t>06/03/2014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283485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283DB2-E6A6-48C4-9B26-167AFC9877B3}" type="datetimeFigureOut">
              <a:rPr lang="en-GB" smtClean="0"/>
              <a:t>06/03/2014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333122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83DB2-E6A6-48C4-9B26-167AFC9877B3}" type="datetimeFigureOut">
              <a:rPr lang="en-GB" smtClean="0"/>
              <a:t>06/03/2014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244247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283DB2-E6A6-48C4-9B26-167AFC9877B3}" type="datetimeFigureOut">
              <a:rPr lang="en-GB" smtClean="0"/>
              <a:t>06/03/2014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183439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283DB2-E6A6-48C4-9B26-167AFC9877B3}" type="datetimeFigureOut">
              <a:rPr lang="en-GB" smtClean="0"/>
              <a:t>06/03/2014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143842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283DB2-E6A6-48C4-9B26-167AFC9877B3}" type="datetimeFigureOut">
              <a:rPr lang="en-GB" smtClean="0"/>
              <a:t>06/03/2014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86394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83DB2-E6A6-48C4-9B26-167AFC9877B3}" type="datetimeFigureOut">
              <a:rPr lang="en-GB" smtClean="0"/>
              <a:t>06/03/2014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284124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83DB2-E6A6-48C4-9B26-167AFC9877B3}" type="datetimeFigureOut">
              <a:rPr lang="en-GB" smtClean="0"/>
              <a:t>06/03/2014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171069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83DB2-E6A6-48C4-9B26-167AFC9877B3}" type="datetimeFigureOut">
              <a:rPr lang="en-GB" smtClean="0"/>
              <a:t>06/03/2014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F3CE2-BBC8-4C35-B208-4DFB3C6B8CFA}" type="slidenum">
              <a:rPr lang="en-GB" smtClean="0"/>
              <a:t>‹#›</a:t>
            </a:fld>
            <a:endParaRPr lang="en-GB"/>
          </a:p>
        </p:txBody>
      </p:sp>
    </p:spTree>
    <p:extLst>
      <p:ext uri="{BB962C8B-B14F-4D97-AF65-F5344CB8AC3E}">
        <p14:creationId xmlns:p14="http://schemas.microsoft.com/office/powerpoint/2010/main" val="412105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83DB2-E6A6-48C4-9B26-167AFC9877B3}" type="datetimeFigureOut">
              <a:rPr lang="en-GB" smtClean="0"/>
              <a:t>06/03/2014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F3CE2-BBC8-4C35-B208-4DFB3C6B8CFA}" type="slidenum">
              <a:rPr lang="en-GB" smtClean="0"/>
              <a:t>‹#›</a:t>
            </a:fld>
            <a:endParaRPr lang="en-GB"/>
          </a:p>
        </p:txBody>
      </p:sp>
    </p:spTree>
    <p:extLst>
      <p:ext uri="{BB962C8B-B14F-4D97-AF65-F5344CB8AC3E}">
        <p14:creationId xmlns:p14="http://schemas.microsoft.com/office/powerpoint/2010/main" val="3823105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Heathcliff: A Gothic Hero?</a:t>
            </a:r>
            <a:endParaRPr lang="en-GB" dirty="0"/>
          </a:p>
        </p:txBody>
      </p:sp>
      <p:sp>
        <p:nvSpPr>
          <p:cNvPr id="3" name="Subtitle 2"/>
          <p:cNvSpPr>
            <a:spLocks noGrp="1"/>
          </p:cNvSpPr>
          <p:nvPr>
            <p:ph type="subTitle" idx="1"/>
          </p:nvPr>
        </p:nvSpPr>
        <p:spPr/>
        <p:txBody>
          <a:bodyPr/>
          <a:lstStyle/>
          <a:p>
            <a:r>
              <a:rPr lang="en-GB" dirty="0" smtClean="0"/>
              <a:t>LO: To explore Bronte’s characterisation in Volume One</a:t>
            </a:r>
            <a:endParaRPr lang="en-GB" dirty="0"/>
          </a:p>
        </p:txBody>
      </p:sp>
    </p:spTree>
    <p:extLst>
      <p:ext uri="{BB962C8B-B14F-4D97-AF65-F5344CB8AC3E}">
        <p14:creationId xmlns:p14="http://schemas.microsoft.com/office/powerpoint/2010/main" val="385235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Heathcliff</a:t>
            </a:r>
            <a:endParaRPr lang="en-GB" dirty="0"/>
          </a:p>
        </p:txBody>
      </p:sp>
      <p:sp>
        <p:nvSpPr>
          <p:cNvPr id="3" name="Content Placeholder 2"/>
          <p:cNvSpPr>
            <a:spLocks noGrp="1"/>
          </p:cNvSpPr>
          <p:nvPr>
            <p:ph idx="1"/>
          </p:nvPr>
        </p:nvSpPr>
        <p:spPr/>
        <p:txBody>
          <a:bodyPr/>
          <a:lstStyle/>
          <a:p>
            <a:endParaRPr lang="en-GB"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32" t="10069" r="6250" b="6250"/>
          <a:stretch/>
        </p:blipFill>
        <p:spPr bwMode="auto">
          <a:xfrm>
            <a:off x="395536" y="404664"/>
            <a:ext cx="8458200" cy="612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79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50" t="6944" r="6250" b="6250"/>
          <a:stretch/>
        </p:blipFill>
        <p:spPr bwMode="auto">
          <a:xfrm>
            <a:off x="-74020" y="0"/>
            <a:ext cx="92180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16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510" t="6944" r="9375" b="17361"/>
          <a:stretch/>
        </p:blipFill>
        <p:spPr bwMode="auto">
          <a:xfrm>
            <a:off x="0" y="508000"/>
            <a:ext cx="9022297" cy="6089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4364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32" t="7639" r="16927" b="46181"/>
          <a:stretch/>
        </p:blipFill>
        <p:spPr bwMode="auto">
          <a:xfrm>
            <a:off x="313024" y="558800"/>
            <a:ext cx="8830976" cy="402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13024" y="1988840"/>
            <a:ext cx="8579456"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797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937" t="13541" r="13282" b="40625"/>
          <a:stretch/>
        </p:blipFill>
        <p:spPr bwMode="auto">
          <a:xfrm>
            <a:off x="0" y="764704"/>
            <a:ext cx="9048460"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037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Linking to the Gothic</a:t>
            </a:r>
            <a:endParaRPr lang="en-GB" dirty="0"/>
          </a:p>
        </p:txBody>
      </p:sp>
      <p:sp>
        <p:nvSpPr>
          <p:cNvPr id="3" name="Content Placeholder 2"/>
          <p:cNvSpPr>
            <a:spLocks noGrp="1"/>
          </p:cNvSpPr>
          <p:nvPr>
            <p:ph idx="1"/>
          </p:nvPr>
        </p:nvSpPr>
        <p:spPr/>
        <p:txBody>
          <a:bodyPr>
            <a:normAutofit fontScale="47500" lnSpcReduction="20000"/>
          </a:bodyPr>
          <a:lstStyle/>
          <a:p>
            <a:pPr marL="0" indent="0">
              <a:buNone/>
            </a:pPr>
            <a:r>
              <a:rPr lang="en-GB" dirty="0" smtClean="0"/>
              <a:t>One </a:t>
            </a:r>
            <a:r>
              <a:rPr lang="en-GB" dirty="0"/>
              <a:t>kind of barrier or threshold that </a:t>
            </a:r>
            <a:r>
              <a:rPr lang="en-GB" dirty="0" err="1"/>
              <a:t>Brontë</a:t>
            </a:r>
            <a:r>
              <a:rPr lang="en-GB" dirty="0"/>
              <a:t> examines in Wuthering Heights is the barrier between classes. If we take </a:t>
            </a:r>
            <a:r>
              <a:rPr lang="en-GB" dirty="0" err="1"/>
              <a:t>liminality</a:t>
            </a:r>
            <a:r>
              <a:rPr lang="en-GB" dirty="0"/>
              <a:t> to mean: </a:t>
            </a:r>
            <a:br>
              <a:rPr lang="en-GB" dirty="0"/>
            </a:br>
            <a:r>
              <a:rPr lang="en-GB" dirty="0"/>
              <a:t>the unfixed position between any two oppositional terms; the experience of being on a threshold or a boundary; marginal</a:t>
            </a:r>
            <a:br>
              <a:rPr lang="en-GB" dirty="0"/>
            </a:br>
            <a:r>
              <a:rPr lang="en-GB" dirty="0"/>
              <a:t>we can see that Heathcliff is a liminal character in many ways. He is firstly marginal in society, being labelled as a ‘gypsy brat’ when he first arrives. As gypsies are on the outskirts of society, this makes him an outsider, as Nelly says:</a:t>
            </a:r>
            <a:br>
              <a:rPr lang="en-GB" dirty="0"/>
            </a:br>
            <a:r>
              <a:rPr lang="en-GB" dirty="0"/>
              <a:t>Who knows, but your father was Emperor of China and your mother an Indian queen.</a:t>
            </a:r>
            <a:br>
              <a:rPr lang="en-GB" dirty="0"/>
            </a:br>
            <a:r>
              <a:rPr lang="en-GB" dirty="0"/>
              <a:t>This gives him an air of mystery, often associated with Gothic protagonists. In addition, his name is the name of an outsider as it is not a real family name:</a:t>
            </a:r>
          </a:p>
          <a:p>
            <a:pPr marL="0" indent="0">
              <a:buNone/>
            </a:pPr>
            <a:endParaRPr lang="en-GB" dirty="0" smtClean="0"/>
          </a:p>
          <a:p>
            <a:pPr marL="0" indent="0">
              <a:buNone/>
            </a:pPr>
            <a:r>
              <a:rPr lang="en-GB" dirty="0" smtClean="0"/>
              <a:t>Heathcliff</a:t>
            </a:r>
            <a:r>
              <a:rPr lang="en-GB" dirty="0"/>
              <a:t>; it was the name of a son who died in childhood.</a:t>
            </a:r>
          </a:p>
          <a:p>
            <a:pPr marL="0" indent="0">
              <a:buNone/>
            </a:pPr>
            <a:endParaRPr lang="en-GB" dirty="0" smtClean="0"/>
          </a:p>
          <a:p>
            <a:pPr marL="0" indent="0">
              <a:buNone/>
            </a:pPr>
            <a:r>
              <a:rPr lang="en-GB" dirty="0" smtClean="0"/>
              <a:t>He </a:t>
            </a:r>
            <a:r>
              <a:rPr lang="en-GB" dirty="0"/>
              <a:t>is thus named after the dead which also gives him, in a way, a marginal position between the living and the dead. He has no surname, only Heathcliff: ‘it has served him ever since, both for Christian and surname’. Heathcliff is also on the borderline between a supernatural creature and a man. Hindley refers to him as an ‘imp of Satan’ and when he first arrives, Mr </a:t>
            </a:r>
            <a:r>
              <a:rPr lang="en-GB" dirty="0" err="1"/>
              <a:t>Earnshaw</a:t>
            </a:r>
            <a:r>
              <a:rPr lang="en-GB" dirty="0"/>
              <a:t> describes him as ‘as dark almost as if it came from the devil.’ The story of Wuthering Heights could partly be seen as the story of the attack of this marginal character on the society that keeps him on the edge; he sees economic power as the route to breaking down the barriers imposed on him and in a way he is right, but he doesn’t see that wreaking his terrible revenge will destroy him and his bloodline. </a:t>
            </a:r>
            <a:r>
              <a:rPr lang="en-GB" dirty="0" err="1"/>
              <a:t>Brontë</a:t>
            </a:r>
            <a:r>
              <a:rPr lang="en-GB" dirty="0"/>
              <a:t> seems to be using Heathcliff’s </a:t>
            </a:r>
            <a:r>
              <a:rPr lang="en-GB" dirty="0" err="1"/>
              <a:t>liminality</a:t>
            </a:r>
            <a:r>
              <a:rPr lang="en-GB" dirty="0"/>
              <a:t> to point up the fact that the higher echelons of Victorian society are impenetrable to outsiders, even those with money.</a:t>
            </a:r>
          </a:p>
          <a:p>
            <a:endParaRPr lang="en-GB" dirty="0"/>
          </a:p>
        </p:txBody>
      </p:sp>
    </p:spTree>
    <p:extLst>
      <p:ext uri="{BB962C8B-B14F-4D97-AF65-F5344CB8AC3E}">
        <p14:creationId xmlns:p14="http://schemas.microsoft.com/office/powerpoint/2010/main" val="66899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GB" dirty="0" smtClean="0"/>
              <a:t>Review: Broken Pieces</a:t>
            </a:r>
            <a:endParaRPr lang="en-GB" dirty="0"/>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293" t="11460" r="8073" b="32985"/>
          <a:stretch/>
        </p:blipFill>
        <p:spPr bwMode="auto">
          <a:xfrm>
            <a:off x="-23664" y="1772816"/>
            <a:ext cx="9167664"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446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49</Words>
  <Application>Microsoft Office PowerPoint</Application>
  <PresentationFormat>On-screen Show (4:3)</PresentationFormat>
  <Paragraphs>10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Heathcliff: A Gothic Hero?</vt:lpstr>
      <vt:lpstr>Heathcliff</vt:lpstr>
      <vt:lpstr>PowerPoint Presentation</vt:lpstr>
      <vt:lpstr>PowerPoint Presentation</vt:lpstr>
      <vt:lpstr>PowerPoint Presentation</vt:lpstr>
      <vt:lpstr>PowerPoint Presentation</vt:lpstr>
      <vt:lpstr>Linking to the Gothic</vt:lpstr>
      <vt:lpstr>Review: Broken Pieces</vt:lpstr>
    </vt:vector>
  </TitlesOfParts>
  <Company>Featherstone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Heathcliff: A Gothic Hero?</dc:title>
  <dc:creator>Magna Carta School</dc:creator>
  <cp:lastModifiedBy>Magna Carta School</cp:lastModifiedBy>
  <cp:revision>3</cp:revision>
  <cp:lastPrinted>2014-03-06T09:43:01Z</cp:lastPrinted>
  <dcterms:created xsi:type="dcterms:W3CDTF">2014-03-06T09:23:33Z</dcterms:created>
  <dcterms:modified xsi:type="dcterms:W3CDTF">2014-03-06T09:52:02Z</dcterms:modified>
</cp:coreProperties>
</file>