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8" r:id="rId7"/>
    <p:sldId id="267" r:id="rId8"/>
    <p:sldId id="256" r:id="rId9"/>
    <p:sldId id="262"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4"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1E221-1335-40D4-BAC9-DECD4BCFBF68}" type="datetimeFigureOut">
              <a:rPr lang="en-GB" smtClean="0"/>
              <a:pPr/>
              <a:t>13/06/2012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771EA4-D092-44D9-BF9D-39C3187EF20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1E221-1335-40D4-BAC9-DECD4BCFBF68}" type="datetimeFigureOut">
              <a:rPr lang="en-GB" smtClean="0"/>
              <a:pPr/>
              <a:t>13/06/2012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71EA4-D092-44D9-BF9D-39C3187EF20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dreads.com/work/quotes/47950" TargetMode="External"/><Relationship Id="rId2" Type="http://schemas.openxmlformats.org/officeDocument/2006/relationships/hyperlink" Target="http://www.goodreads.com/author/show/27500.Angela_Carter"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lassiclit.about.com/cs/profileswriters/p/aa_wshakespear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youtube.com/watch?v=yMwmqp3GLM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068960"/>
            <a:ext cx="7772400" cy="1470025"/>
          </a:xfrm>
        </p:spPr>
        <p:txBody>
          <a:bodyPr>
            <a:normAutofit fontScale="90000"/>
          </a:bodyPr>
          <a:lstStyle/>
          <a:p>
            <a:r>
              <a:rPr lang="en-GB" b="1" i="1" dirty="0" smtClean="0">
                <a:solidFill>
                  <a:srgbClr val="FF0000"/>
                </a:solidFill>
              </a:rPr>
              <a:t>L.O – </a:t>
            </a:r>
            <a:r>
              <a:rPr lang="en-GB" dirty="0" smtClean="0"/>
              <a:t>To begin to understand this unit and the A2 year, how it will be assessed, and what the Gothic is...</a:t>
            </a:r>
            <a:endParaRPr lang="en-GB" dirty="0"/>
          </a:p>
        </p:txBody>
      </p:sp>
      <p:pic>
        <p:nvPicPr>
          <p:cNvPr id="4" name="Picture 4" descr="http://www.gothic.stir.ac.uk/wp-content/uploads/2011/07/skull_book.jpg"/>
          <p:cNvPicPr>
            <a:picLocks noChangeAspect="1" noChangeArrowheads="1"/>
          </p:cNvPicPr>
          <p:nvPr/>
        </p:nvPicPr>
        <p:blipFill>
          <a:blip r:embed="rId2" cstate="print"/>
          <a:srcRect/>
          <a:stretch>
            <a:fillRect/>
          </a:stretch>
        </p:blipFill>
        <p:spPr bwMode="auto">
          <a:xfrm>
            <a:off x="3563888" y="4662264"/>
            <a:ext cx="2195736" cy="2195736"/>
          </a:xfrm>
          <a:prstGeom prst="rect">
            <a:avLst/>
          </a:prstGeom>
          <a:noFill/>
        </p:spPr>
      </p:pic>
      <p:pic>
        <p:nvPicPr>
          <p:cNvPr id="11266" name="Picture 2" descr="http://noorajahangir.files.wordpress.com/2012/06/mary-shelleys-frankenstein.jpg"/>
          <p:cNvPicPr>
            <a:picLocks noChangeAspect="1" noChangeArrowheads="1"/>
          </p:cNvPicPr>
          <p:nvPr/>
        </p:nvPicPr>
        <p:blipFill>
          <a:blip r:embed="rId3" cstate="print"/>
          <a:srcRect/>
          <a:stretch>
            <a:fillRect/>
          </a:stretch>
        </p:blipFill>
        <p:spPr bwMode="auto">
          <a:xfrm>
            <a:off x="1619672" y="0"/>
            <a:ext cx="6038850" cy="30194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effectLst>
                  <a:outerShdw blurRad="38100" dist="38100" dir="2700000" algn="tl">
                    <a:srgbClr val="000000">
                      <a:alpha val="43137"/>
                    </a:srgbClr>
                  </a:outerShdw>
                </a:effectLst>
              </a:rPr>
              <a:t>Review 1 </a:t>
            </a:r>
            <a:endParaRPr lang="en-GB" b="1"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24744"/>
            <a:ext cx="8229600" cy="4525963"/>
          </a:xfrm>
        </p:spPr>
        <p:txBody>
          <a:bodyPr/>
          <a:lstStyle/>
          <a:p>
            <a:r>
              <a:rPr lang="en-GB" b="1" i="1" dirty="0" smtClean="0"/>
              <a:t>“She herself is a haunted house. She does not possess herself; her ancestors sometimes come and peer out of the windows of her eyes and that is very frightening. </a:t>
            </a:r>
            <a:r>
              <a:rPr lang="en-GB" b="1" i="1" dirty="0" smtClean="0"/>
              <a:t>”</a:t>
            </a:r>
            <a:r>
              <a:rPr lang="en-GB" dirty="0" smtClean="0"/>
              <a:t/>
            </a:r>
            <a:br>
              <a:rPr lang="en-GB" dirty="0" smtClean="0"/>
            </a:br>
            <a:r>
              <a:rPr lang="en-GB" dirty="0" smtClean="0"/>
              <a:t>- </a:t>
            </a:r>
            <a:r>
              <a:rPr lang="en-GB" dirty="0" smtClean="0">
                <a:solidFill>
                  <a:schemeClr val="tx2"/>
                </a:solidFill>
              </a:rPr>
              <a:t>F</a:t>
            </a:r>
            <a:r>
              <a:rPr lang="en-GB" dirty="0" smtClean="0">
                <a:solidFill>
                  <a:schemeClr val="tx2"/>
                </a:solidFill>
              </a:rPr>
              <a:t>rom </a:t>
            </a:r>
            <a:r>
              <a:rPr lang="en-GB" dirty="0" smtClean="0">
                <a:solidFill>
                  <a:schemeClr val="tx2"/>
                </a:solidFill>
              </a:rPr>
              <a:t>"The Lady of the Haunted House” </a:t>
            </a:r>
            <a:br>
              <a:rPr lang="en-GB" dirty="0" smtClean="0">
                <a:solidFill>
                  <a:schemeClr val="tx2"/>
                </a:solidFill>
              </a:rPr>
            </a:br>
            <a:r>
              <a:rPr lang="en-GB" dirty="0" smtClean="0">
                <a:solidFill>
                  <a:schemeClr val="tx2"/>
                </a:solidFill>
              </a:rPr>
              <a:t>― </a:t>
            </a:r>
            <a:r>
              <a:rPr lang="en-GB" u="sng" dirty="0" smtClean="0">
                <a:solidFill>
                  <a:schemeClr val="tx2"/>
                </a:solidFill>
                <a:hlinkClick r:id="rId2"/>
              </a:rPr>
              <a:t>Angela Carter</a:t>
            </a:r>
            <a:r>
              <a:rPr lang="en-GB" u="sng" dirty="0" smtClean="0">
                <a:solidFill>
                  <a:schemeClr val="tx2"/>
                </a:solidFill>
              </a:rPr>
              <a:t>, </a:t>
            </a:r>
            <a:r>
              <a:rPr lang="en-GB" i="1" u="sng" dirty="0" smtClean="0">
                <a:solidFill>
                  <a:schemeClr val="tx2"/>
                </a:solidFill>
                <a:hlinkClick r:id="rId3"/>
              </a:rPr>
              <a:t>The Bloody Chamber and Other </a:t>
            </a:r>
            <a:r>
              <a:rPr lang="en-GB" i="1" u="sng" dirty="0" smtClean="0">
                <a:solidFill>
                  <a:schemeClr val="tx2"/>
                </a:solidFill>
                <a:hlinkClick r:id="rId3"/>
              </a:rPr>
              <a:t>Stories</a:t>
            </a:r>
            <a:r>
              <a:rPr lang="en-GB" i="1" u="sng" dirty="0" smtClean="0">
                <a:solidFill>
                  <a:schemeClr val="tx2"/>
                </a:solidFill>
              </a:rPr>
              <a:t>. </a:t>
            </a:r>
            <a:endParaRPr lang="en-GB" u="sng" dirty="0">
              <a:solidFill>
                <a:schemeClr val="tx2"/>
              </a:solidFill>
            </a:endParaRPr>
          </a:p>
        </p:txBody>
      </p:sp>
      <p:pic>
        <p:nvPicPr>
          <p:cNvPr id="5" name="Picture 4" descr="http://www.gothic.stir.ac.uk/wp-content/uploads/2011/07/skull_book.jpg"/>
          <p:cNvPicPr>
            <a:picLocks noChangeAspect="1" noChangeArrowheads="1"/>
          </p:cNvPicPr>
          <p:nvPr/>
        </p:nvPicPr>
        <p:blipFill>
          <a:blip r:embed="rId4" cstate="print"/>
          <a:srcRect l="23216" t="18340" r="17178" b="24346"/>
          <a:stretch>
            <a:fillRect/>
          </a:stretch>
        </p:blipFill>
        <p:spPr bwMode="auto">
          <a:xfrm>
            <a:off x="6804248" y="4293096"/>
            <a:ext cx="2339752" cy="2249762"/>
          </a:xfrm>
          <a:prstGeom prst="rect">
            <a:avLst/>
          </a:prstGeom>
          <a:noFill/>
        </p:spPr>
      </p:pic>
      <p:sp>
        <p:nvSpPr>
          <p:cNvPr id="6" name="Oval Callout 5"/>
          <p:cNvSpPr/>
          <p:nvPr/>
        </p:nvSpPr>
        <p:spPr>
          <a:xfrm>
            <a:off x="395536" y="4941168"/>
            <a:ext cx="5688632" cy="1224136"/>
          </a:xfrm>
          <a:prstGeom prst="wedgeEllipseCallout">
            <a:avLst>
              <a:gd name="adj1" fmla="val 70690"/>
              <a:gd name="adj2" fmla="val 23592"/>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0000"/>
                </a:solidFill>
              </a:rPr>
              <a:t>Why could this be considered to fit the Gothic genre?</a:t>
            </a:r>
            <a:endParaRPr lang="en-GB" sz="2400" b="1" i="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effectLst>
                  <a:outerShdw blurRad="38100" dist="38100" dir="2700000" algn="tl">
                    <a:srgbClr val="000000">
                      <a:alpha val="43137"/>
                    </a:srgbClr>
                  </a:outerShdw>
                </a:effectLst>
              </a:rPr>
              <a:t>Review 2 </a:t>
            </a:r>
            <a:endParaRPr lang="en-GB" b="1"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24744"/>
            <a:ext cx="8229600" cy="4525963"/>
          </a:xfrm>
        </p:spPr>
        <p:txBody>
          <a:bodyPr/>
          <a:lstStyle/>
          <a:p>
            <a:r>
              <a:rPr lang="en-GB" b="1" i="1" dirty="0" smtClean="0"/>
              <a:t>“First </a:t>
            </a:r>
            <a:r>
              <a:rPr lang="en-GB" b="1" i="1" dirty="0" smtClean="0"/>
              <a:t>Witch: When shall we three meet again</a:t>
            </a:r>
            <a:br>
              <a:rPr lang="en-GB" b="1" i="1" dirty="0" smtClean="0"/>
            </a:br>
            <a:r>
              <a:rPr lang="en-GB" b="1" i="1" dirty="0" smtClean="0"/>
              <a:t>In thunder, lightning, or in rain?</a:t>
            </a:r>
            <a:br>
              <a:rPr lang="en-GB" b="1" i="1" dirty="0" smtClean="0"/>
            </a:br>
            <a:r>
              <a:rPr lang="en-GB" b="1" i="1" dirty="0" smtClean="0"/>
              <a:t>Second Witch: When the </a:t>
            </a:r>
            <a:r>
              <a:rPr lang="en-GB" b="1" i="1" dirty="0" err="1" smtClean="0"/>
              <a:t>hurlyburly's</a:t>
            </a:r>
            <a:r>
              <a:rPr lang="en-GB" b="1" i="1" dirty="0" smtClean="0"/>
              <a:t> done,</a:t>
            </a:r>
            <a:br>
              <a:rPr lang="en-GB" b="1" i="1" dirty="0" smtClean="0"/>
            </a:br>
            <a:r>
              <a:rPr lang="en-GB" b="1" i="1" dirty="0" smtClean="0"/>
              <a:t>When the battle's lost and won."</a:t>
            </a:r>
            <a:r>
              <a:rPr lang="en-GB" dirty="0" smtClean="0"/>
              <a:t/>
            </a:r>
            <a:br>
              <a:rPr lang="en-GB" dirty="0" smtClean="0"/>
            </a:br>
            <a:r>
              <a:rPr lang="en-GB" dirty="0" smtClean="0"/>
              <a:t>- </a:t>
            </a:r>
            <a:r>
              <a:rPr lang="en-GB" u="sng" dirty="0" smtClean="0">
                <a:hlinkClick r:id="rId2"/>
              </a:rPr>
              <a:t>William Shakespeare</a:t>
            </a:r>
            <a:r>
              <a:rPr lang="en-GB" b="1" dirty="0" smtClean="0">
                <a:solidFill>
                  <a:schemeClr val="tx2"/>
                </a:solidFill>
              </a:rPr>
              <a:t>, </a:t>
            </a:r>
            <a:r>
              <a:rPr lang="en-GB" b="1" i="1" dirty="0" smtClean="0">
                <a:solidFill>
                  <a:schemeClr val="tx2"/>
                </a:solidFill>
              </a:rPr>
              <a:t>Macbeth</a:t>
            </a:r>
            <a:r>
              <a:rPr lang="en-GB" b="1" dirty="0" smtClean="0">
                <a:solidFill>
                  <a:schemeClr val="tx2"/>
                </a:solidFill>
              </a:rPr>
              <a:t>, 1.1</a:t>
            </a:r>
            <a:endParaRPr lang="en-GB" b="1" u="sng" dirty="0">
              <a:solidFill>
                <a:schemeClr val="tx2"/>
              </a:solidFill>
            </a:endParaRPr>
          </a:p>
        </p:txBody>
      </p:sp>
      <p:pic>
        <p:nvPicPr>
          <p:cNvPr id="5" name="Picture 4" descr="http://www.gothic.stir.ac.uk/wp-content/uploads/2011/07/skull_book.jpg"/>
          <p:cNvPicPr>
            <a:picLocks noChangeAspect="1" noChangeArrowheads="1"/>
          </p:cNvPicPr>
          <p:nvPr/>
        </p:nvPicPr>
        <p:blipFill>
          <a:blip r:embed="rId3" cstate="print"/>
          <a:srcRect l="23216" t="18340" r="17178" b="24346"/>
          <a:stretch>
            <a:fillRect/>
          </a:stretch>
        </p:blipFill>
        <p:spPr bwMode="auto">
          <a:xfrm>
            <a:off x="6804248" y="4293096"/>
            <a:ext cx="2339752" cy="2249762"/>
          </a:xfrm>
          <a:prstGeom prst="rect">
            <a:avLst/>
          </a:prstGeom>
          <a:noFill/>
        </p:spPr>
      </p:pic>
      <p:sp>
        <p:nvSpPr>
          <p:cNvPr id="6" name="Oval Callout 5"/>
          <p:cNvSpPr/>
          <p:nvPr/>
        </p:nvSpPr>
        <p:spPr>
          <a:xfrm>
            <a:off x="395536" y="4941168"/>
            <a:ext cx="5688632" cy="1224136"/>
          </a:xfrm>
          <a:prstGeom prst="wedgeEllipseCallout">
            <a:avLst>
              <a:gd name="adj1" fmla="val 70690"/>
              <a:gd name="adj2" fmla="val 23592"/>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0000"/>
                </a:solidFill>
              </a:rPr>
              <a:t>Why could this be considered to fit the Gothic genre?</a:t>
            </a:r>
            <a:endParaRPr lang="en-GB" sz="2400" b="1" i="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00B050"/>
                </a:solidFill>
                <a:effectLst>
                  <a:outerShdw blurRad="38100" dist="38100" dir="2700000" algn="tl">
                    <a:srgbClr val="000000">
                      <a:alpha val="43137"/>
                    </a:srgbClr>
                  </a:outerShdw>
                </a:effectLst>
              </a:rPr>
              <a:t>Review 3 </a:t>
            </a:r>
            <a:endParaRPr lang="en-GB" b="1"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24744"/>
            <a:ext cx="8229600" cy="4525963"/>
          </a:xfrm>
        </p:spPr>
        <p:txBody>
          <a:bodyPr/>
          <a:lstStyle/>
          <a:p>
            <a:r>
              <a:rPr lang="en-GB" b="1" i="1" dirty="0" smtClean="0"/>
              <a:t>“</a:t>
            </a:r>
            <a:r>
              <a:rPr lang="en-GB" b="1" i="1" dirty="0" smtClean="0"/>
              <a:t>Life and death appeared to me ideal bounds, which I should first break through, and pour a torrent of light into our dark world." </a:t>
            </a:r>
            <a:endParaRPr lang="en-GB" b="1" i="1" dirty="0" smtClean="0"/>
          </a:p>
          <a:p>
            <a:pPr>
              <a:buNone/>
            </a:pPr>
            <a:r>
              <a:rPr lang="en-GB" dirty="0" smtClean="0"/>
              <a:t>-</a:t>
            </a:r>
            <a:r>
              <a:rPr lang="en-GB" b="1" dirty="0" smtClean="0">
                <a:solidFill>
                  <a:schemeClr val="tx2"/>
                </a:solidFill>
              </a:rPr>
              <a:t>Victor’s narration, ‘Frankenstein’ Chapter. </a:t>
            </a:r>
            <a:r>
              <a:rPr lang="en-GB" b="1" dirty="0" smtClean="0">
                <a:solidFill>
                  <a:schemeClr val="tx2"/>
                </a:solidFill>
              </a:rPr>
              <a:t>4 </a:t>
            </a:r>
            <a:r>
              <a:rPr lang="en-GB" b="1" dirty="0" smtClean="0">
                <a:solidFill>
                  <a:schemeClr val="tx2"/>
                </a:solidFill>
              </a:rPr>
              <a:t>by Mary Shelley.</a:t>
            </a:r>
            <a:endParaRPr lang="en-GB" b="1" u="sng" dirty="0">
              <a:solidFill>
                <a:schemeClr val="tx2"/>
              </a:solidFill>
            </a:endParaRPr>
          </a:p>
        </p:txBody>
      </p:sp>
      <p:pic>
        <p:nvPicPr>
          <p:cNvPr id="5" name="Picture 4" descr="http://www.gothic.stir.ac.uk/wp-content/uploads/2011/07/skull_book.jpg"/>
          <p:cNvPicPr>
            <a:picLocks noChangeAspect="1" noChangeArrowheads="1"/>
          </p:cNvPicPr>
          <p:nvPr/>
        </p:nvPicPr>
        <p:blipFill>
          <a:blip r:embed="rId2" cstate="print"/>
          <a:srcRect l="23216" t="18340" r="17178" b="24346"/>
          <a:stretch>
            <a:fillRect/>
          </a:stretch>
        </p:blipFill>
        <p:spPr bwMode="auto">
          <a:xfrm>
            <a:off x="6804248" y="4293096"/>
            <a:ext cx="2339752" cy="2249762"/>
          </a:xfrm>
          <a:prstGeom prst="rect">
            <a:avLst/>
          </a:prstGeom>
          <a:noFill/>
        </p:spPr>
      </p:pic>
      <p:sp>
        <p:nvSpPr>
          <p:cNvPr id="6" name="Oval Callout 5"/>
          <p:cNvSpPr/>
          <p:nvPr/>
        </p:nvSpPr>
        <p:spPr>
          <a:xfrm>
            <a:off x="395536" y="4941168"/>
            <a:ext cx="5688632" cy="1224136"/>
          </a:xfrm>
          <a:prstGeom prst="wedgeEllipseCallout">
            <a:avLst>
              <a:gd name="adj1" fmla="val 70690"/>
              <a:gd name="adj2" fmla="val 23592"/>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0000"/>
                </a:solidFill>
              </a:rPr>
              <a:t>Why could this be considered to fit the Gothic genre?</a:t>
            </a:r>
            <a:endParaRPr lang="en-GB" sz="2400" b="1" i="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Before research, what </a:t>
            </a:r>
            <a:r>
              <a:rPr lang="en-GB" b="1" u="sng" dirty="0" smtClean="0">
                <a:solidFill>
                  <a:srgbClr val="FF0000"/>
                </a:solidFill>
              </a:rPr>
              <a:t>do</a:t>
            </a:r>
            <a:r>
              <a:rPr lang="en-GB" b="1" dirty="0" smtClean="0">
                <a:solidFill>
                  <a:srgbClr val="FF0000"/>
                </a:solidFill>
              </a:rPr>
              <a:t> you know about Gothic fiction?</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sz="2800" b="1" dirty="0" smtClean="0"/>
              <a:t>How could the Gothic be symbolised in the images below?</a:t>
            </a:r>
            <a:endParaRPr lang="en-GB" sz="2800" b="1" dirty="0"/>
          </a:p>
        </p:txBody>
      </p:sp>
      <p:pic>
        <p:nvPicPr>
          <p:cNvPr id="1030" name="Picture 6" descr="http://www.gothic.stir.ac.uk/wp-content/uploads/2011/07/wuthering-heights-200x200.jpg"/>
          <p:cNvPicPr>
            <a:picLocks noChangeAspect="1" noChangeArrowheads="1"/>
          </p:cNvPicPr>
          <p:nvPr/>
        </p:nvPicPr>
        <p:blipFill>
          <a:blip r:embed="rId2" cstate="print"/>
          <a:srcRect/>
          <a:stretch>
            <a:fillRect/>
          </a:stretch>
        </p:blipFill>
        <p:spPr bwMode="auto">
          <a:xfrm>
            <a:off x="-180528" y="2636912"/>
            <a:ext cx="2739008" cy="2739008"/>
          </a:xfrm>
          <a:prstGeom prst="rect">
            <a:avLst/>
          </a:prstGeom>
          <a:noFill/>
        </p:spPr>
      </p:pic>
      <p:pic>
        <p:nvPicPr>
          <p:cNvPr id="1032" name="Picture 8" descr="http://www.gothic.stir.ac.uk/wp-content/uploads/2011/07/frankenstein-200x200.jpg"/>
          <p:cNvPicPr>
            <a:picLocks noChangeAspect="1" noChangeArrowheads="1"/>
          </p:cNvPicPr>
          <p:nvPr/>
        </p:nvPicPr>
        <p:blipFill>
          <a:blip r:embed="rId3" cstate="print"/>
          <a:srcRect/>
          <a:stretch>
            <a:fillRect/>
          </a:stretch>
        </p:blipFill>
        <p:spPr bwMode="auto">
          <a:xfrm>
            <a:off x="4229850" y="2204864"/>
            <a:ext cx="2358374" cy="2376264"/>
          </a:xfrm>
          <a:prstGeom prst="rect">
            <a:avLst/>
          </a:prstGeom>
          <a:noFill/>
        </p:spPr>
      </p:pic>
      <p:pic>
        <p:nvPicPr>
          <p:cNvPr id="1028" name="Picture 4" descr="http://www.gothic.stir.ac.uk/wp-content/uploads/2011/07/skull_book.jpg"/>
          <p:cNvPicPr>
            <a:picLocks noChangeAspect="1" noChangeArrowheads="1"/>
          </p:cNvPicPr>
          <p:nvPr/>
        </p:nvPicPr>
        <p:blipFill>
          <a:blip r:embed="rId4" cstate="print"/>
          <a:srcRect/>
          <a:stretch>
            <a:fillRect/>
          </a:stretch>
        </p:blipFill>
        <p:spPr bwMode="auto">
          <a:xfrm>
            <a:off x="6070476" y="3784476"/>
            <a:ext cx="3073524" cy="3073524"/>
          </a:xfrm>
          <a:prstGeom prst="rect">
            <a:avLst/>
          </a:prstGeom>
          <a:noFill/>
        </p:spPr>
      </p:pic>
      <p:pic>
        <p:nvPicPr>
          <p:cNvPr id="1026" name="Picture 2" descr="http://www.gothic.stir.ac.uk/wp-content/uploads/2011/07/white-devil-200x200.jpg"/>
          <p:cNvPicPr>
            <a:picLocks noChangeAspect="1" noChangeArrowheads="1"/>
          </p:cNvPicPr>
          <p:nvPr/>
        </p:nvPicPr>
        <p:blipFill>
          <a:blip r:embed="rId5" cstate="print"/>
          <a:srcRect l="21277" r="19149"/>
          <a:stretch>
            <a:fillRect/>
          </a:stretch>
        </p:blipFill>
        <p:spPr bwMode="auto">
          <a:xfrm>
            <a:off x="2411760" y="2708920"/>
            <a:ext cx="2016224" cy="3384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Your Gothic exam texts: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‘Frankenstein’ – Mary Shelley</a:t>
            </a:r>
          </a:p>
          <a:p>
            <a:r>
              <a:rPr lang="en-GB" dirty="0" smtClean="0"/>
              <a:t>‘Macbeth’ – William Shakespeare</a:t>
            </a:r>
          </a:p>
          <a:p>
            <a:r>
              <a:rPr lang="en-GB" dirty="0" smtClean="0"/>
              <a:t>‘The Bloody Chamber’ – Angela Carter</a:t>
            </a:r>
          </a:p>
          <a:p>
            <a:pPr>
              <a:buNone/>
            </a:pPr>
            <a:endParaRPr lang="en-GB" dirty="0"/>
          </a:p>
        </p:txBody>
      </p:sp>
      <p:pic>
        <p:nvPicPr>
          <p:cNvPr id="15362" name="Picture 2"/>
          <p:cNvPicPr>
            <a:picLocks noChangeAspect="1" noChangeArrowheads="1"/>
          </p:cNvPicPr>
          <p:nvPr/>
        </p:nvPicPr>
        <p:blipFill>
          <a:blip r:embed="rId2" cstate="print"/>
          <a:srcRect l="18082" t="26203" r="20641" b="8829"/>
          <a:stretch>
            <a:fillRect/>
          </a:stretch>
        </p:blipFill>
        <p:spPr bwMode="auto">
          <a:xfrm>
            <a:off x="323528" y="1218355"/>
            <a:ext cx="8424936" cy="5639645"/>
          </a:xfrm>
          <a:prstGeom prst="rect">
            <a:avLst/>
          </a:prstGeom>
          <a:noFill/>
          <a:ln w="9525">
            <a:noFill/>
            <a:miter lim="800000"/>
            <a:headEnd/>
            <a:tailEnd/>
          </a:ln>
        </p:spPr>
      </p:pic>
      <p:sp>
        <p:nvSpPr>
          <p:cNvPr id="6" name="6-Point Star 5"/>
          <p:cNvSpPr/>
          <p:nvPr/>
        </p:nvSpPr>
        <p:spPr>
          <a:xfrm rot="21315605">
            <a:off x="6330979" y="2520583"/>
            <a:ext cx="2520280" cy="2592288"/>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YOU NEED TO READ, RE-READ AND KNOW THESE TEXTS VERY WELL!</a:t>
            </a:r>
            <a:endParaRPr lang="en-GB"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2132856"/>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Do you see women as  more predator or victim?</a:t>
            </a:r>
          </a:p>
          <a:p>
            <a:pPr algn="ctr"/>
            <a:endParaRPr lang="en-GB" dirty="0"/>
          </a:p>
          <a:p>
            <a:pPr algn="ctr"/>
            <a:endParaRPr lang="en-GB" dirty="0"/>
          </a:p>
        </p:txBody>
      </p:sp>
      <p:sp>
        <p:nvSpPr>
          <p:cNvPr id="2" name="Title 1"/>
          <p:cNvSpPr>
            <a:spLocks noGrp="1"/>
          </p:cNvSpPr>
          <p:nvPr>
            <p:ph type="title"/>
          </p:nvPr>
        </p:nvSpPr>
        <p:spPr>
          <a:xfrm>
            <a:off x="467544" y="548680"/>
            <a:ext cx="8229600" cy="994122"/>
          </a:xfrm>
        </p:spPr>
        <p:txBody>
          <a:bodyPr>
            <a:normAutofit fontScale="90000"/>
          </a:bodyPr>
          <a:lstStyle/>
          <a:p>
            <a:r>
              <a:rPr lang="en-GB" dirty="0" smtClean="0"/>
              <a:t>Let’s break into groups to discuss some key questions related to the Gothic:</a:t>
            </a:r>
            <a:br>
              <a:rPr lang="en-GB" dirty="0" smtClean="0"/>
            </a:br>
            <a:endParaRPr lang="en-GB" dirty="0"/>
          </a:p>
        </p:txBody>
      </p:sp>
      <p:sp>
        <p:nvSpPr>
          <p:cNvPr id="3" name="Content Placeholder 2"/>
          <p:cNvSpPr>
            <a:spLocks noGrp="1"/>
          </p:cNvSpPr>
          <p:nvPr>
            <p:ph idx="1"/>
          </p:nvPr>
        </p:nvSpPr>
        <p:spPr/>
        <p:txBody>
          <a:bodyPr/>
          <a:lstStyle/>
          <a:p>
            <a:endParaRPr lang="en-GB" dirty="0" smtClean="0"/>
          </a:p>
          <a:p>
            <a:endParaRPr lang="en-GB" dirty="0"/>
          </a:p>
        </p:txBody>
      </p:sp>
      <p:sp>
        <p:nvSpPr>
          <p:cNvPr id="5" name="Rectangle 4"/>
          <p:cNvSpPr/>
          <p:nvPr/>
        </p:nvSpPr>
        <p:spPr>
          <a:xfrm>
            <a:off x="683568" y="2276872"/>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FEEDBACK</a:t>
            </a:r>
          </a:p>
          <a:p>
            <a:pPr algn="ctr"/>
            <a:endParaRPr lang="en-GB" dirty="0"/>
          </a:p>
          <a:p>
            <a:pPr algn="ctr"/>
            <a:endParaRPr lang="en-GB" dirty="0"/>
          </a:p>
        </p:txBody>
      </p:sp>
      <p:sp>
        <p:nvSpPr>
          <p:cNvPr id="9" name="Rectangle 8"/>
          <p:cNvSpPr/>
          <p:nvPr/>
        </p:nvSpPr>
        <p:spPr>
          <a:xfrm>
            <a:off x="683568" y="3356992"/>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FEEDBACK</a:t>
            </a:r>
          </a:p>
          <a:p>
            <a:pPr algn="ctr"/>
            <a:endParaRPr lang="en-GB" dirty="0"/>
          </a:p>
          <a:p>
            <a:pPr algn="ctr"/>
            <a:endParaRPr lang="en-GB" dirty="0"/>
          </a:p>
        </p:txBody>
      </p:sp>
      <p:sp>
        <p:nvSpPr>
          <p:cNvPr id="10" name="Rectangle 9"/>
          <p:cNvSpPr/>
          <p:nvPr/>
        </p:nvSpPr>
        <p:spPr>
          <a:xfrm>
            <a:off x="611560" y="3573016"/>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4400" b="1" dirty="0" smtClean="0">
                <a:solidFill>
                  <a:srgbClr val="FFFF00"/>
                </a:solidFill>
              </a:rPr>
              <a:t>What is the problem with excessive violence in society?</a:t>
            </a:r>
            <a:endParaRPr lang="en-GB" sz="4400" b="1" dirty="0">
              <a:solidFill>
                <a:srgbClr val="FFFF00"/>
              </a:solidFill>
            </a:endParaRPr>
          </a:p>
        </p:txBody>
      </p:sp>
      <p:pic>
        <p:nvPicPr>
          <p:cNvPr id="9218" name="Picture 2" descr="http://www.alegoo.com/graphics/gothic/gothic-quotes-016.gif"/>
          <p:cNvPicPr>
            <a:picLocks noChangeAspect="1" noChangeArrowheads="1" noCrop="1"/>
          </p:cNvPicPr>
          <p:nvPr/>
        </p:nvPicPr>
        <p:blipFill>
          <a:blip r:embed="rId2" cstate="print"/>
          <a:srcRect/>
          <a:stretch>
            <a:fillRect/>
          </a:stretch>
        </p:blipFill>
        <p:spPr bwMode="auto">
          <a:xfrm>
            <a:off x="7164288" y="4120802"/>
            <a:ext cx="2124869" cy="2737198"/>
          </a:xfrm>
          <a:prstGeom prst="rect">
            <a:avLst/>
          </a:prstGeom>
          <a:noFill/>
        </p:spPr>
      </p:pic>
      <p:pic>
        <p:nvPicPr>
          <p:cNvPr id="13" name="Picture 2" descr="http://www.alegoo.com/graphics/gothic/gothic-quotes-016.gif"/>
          <p:cNvPicPr>
            <a:picLocks noChangeAspect="1" noChangeArrowheads="1" noCrop="1"/>
          </p:cNvPicPr>
          <p:nvPr/>
        </p:nvPicPr>
        <p:blipFill>
          <a:blip r:embed="rId2" cstate="print"/>
          <a:srcRect/>
          <a:stretch>
            <a:fillRect/>
          </a:stretch>
        </p:blipFill>
        <p:spPr bwMode="auto">
          <a:xfrm>
            <a:off x="0" y="4120802"/>
            <a:ext cx="2124869" cy="2737198"/>
          </a:xfrm>
          <a:prstGeom prst="rect">
            <a:avLst/>
          </a:prstGeom>
          <a:noFill/>
        </p:spPr>
      </p:pic>
      <p:sp>
        <p:nvSpPr>
          <p:cNvPr id="6" name="Rectangle 5"/>
          <p:cNvSpPr/>
          <p:nvPr/>
        </p:nvSpPr>
        <p:spPr>
          <a:xfrm>
            <a:off x="683568" y="2420888"/>
            <a:ext cx="763284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What is the difference between humans and monsters? What are the boundaries?</a:t>
            </a:r>
          </a:p>
          <a:p>
            <a:pPr algn="ctr"/>
            <a:endParaRPr lang="en-GB" dirty="0"/>
          </a:p>
          <a:p>
            <a:pPr algn="ctr"/>
            <a:endParaRPr lang="en-GB" dirty="0"/>
          </a:p>
        </p:txBody>
      </p:sp>
      <p:sp>
        <p:nvSpPr>
          <p:cNvPr id="7" name="Rectangle 6"/>
          <p:cNvSpPr/>
          <p:nvPr/>
        </p:nvSpPr>
        <p:spPr>
          <a:xfrm>
            <a:off x="683568" y="3068960"/>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FEEDBACK</a:t>
            </a:r>
          </a:p>
          <a:p>
            <a:pPr algn="ctr"/>
            <a:endParaRPr lang="en-GB" dirty="0"/>
          </a:p>
          <a:p>
            <a:pPr algn="ctr"/>
            <a:endParaRPr lang="en-GB" dirty="0"/>
          </a:p>
        </p:txBody>
      </p:sp>
      <p:sp>
        <p:nvSpPr>
          <p:cNvPr id="8" name="Rectangle 7"/>
          <p:cNvSpPr/>
          <p:nvPr/>
        </p:nvSpPr>
        <p:spPr>
          <a:xfrm>
            <a:off x="683568" y="3212976"/>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In your view, what is the role of Hell?</a:t>
            </a:r>
          </a:p>
          <a:p>
            <a:pPr algn="ctr"/>
            <a:endParaRPr lang="en-GB" dirty="0"/>
          </a:p>
          <a:p>
            <a:pPr algn="ctr"/>
            <a:endParaRPr lang="en-GB" dirty="0"/>
          </a:p>
        </p:txBody>
      </p:sp>
      <p:sp>
        <p:nvSpPr>
          <p:cNvPr id="11" name="Rectangle 10"/>
          <p:cNvSpPr/>
          <p:nvPr/>
        </p:nvSpPr>
        <p:spPr>
          <a:xfrm>
            <a:off x="683568" y="3429000"/>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FEEDBACK</a:t>
            </a:r>
          </a:p>
          <a:p>
            <a:pPr algn="ctr"/>
            <a:endParaRPr lang="en-GB" dirty="0"/>
          </a:p>
          <a:p>
            <a:pPr algn="ctr"/>
            <a:endParaRPr lang="en-GB" dirty="0"/>
          </a:p>
        </p:txBody>
      </p:sp>
      <p:sp>
        <p:nvSpPr>
          <p:cNvPr id="14" name="Rectangle 13"/>
          <p:cNvSpPr/>
          <p:nvPr/>
        </p:nvSpPr>
        <p:spPr>
          <a:xfrm>
            <a:off x="755576" y="3501008"/>
            <a:ext cx="76328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FEEDBACK</a:t>
            </a:r>
          </a:p>
          <a:p>
            <a:pPr algn="ctr"/>
            <a:endParaRPr lang="en-GB" dirty="0"/>
          </a:p>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box(in)">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6" grpId="0" animBg="1"/>
      <p:bldP spid="7" grpId="0" animBg="1"/>
      <p:bldP spid="8"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Write your personal response.</a:t>
            </a:r>
            <a:endParaRPr lang="en-GB" dirty="0"/>
          </a:p>
        </p:txBody>
      </p:sp>
      <p:sp>
        <p:nvSpPr>
          <p:cNvPr id="3" name="Content Placeholder 2"/>
          <p:cNvSpPr>
            <a:spLocks noGrp="1"/>
          </p:cNvSpPr>
          <p:nvPr>
            <p:ph idx="1"/>
          </p:nvPr>
        </p:nvSpPr>
        <p:spPr/>
        <p:txBody>
          <a:bodyPr/>
          <a:lstStyle/>
          <a:p>
            <a:r>
              <a:rPr lang="en-GB" b="1" dirty="0" smtClean="0">
                <a:solidFill>
                  <a:srgbClr val="FF0000"/>
                </a:solidFill>
              </a:rPr>
              <a:t>The violence in this clip is so excessive that it ceases to have any effect on the audience. </a:t>
            </a:r>
            <a:r>
              <a:rPr lang="en-GB" dirty="0" smtClean="0">
                <a:solidFill>
                  <a:srgbClr val="FF0000"/>
                </a:solidFill>
              </a:rPr>
              <a:t>To what extent is this accurate?</a:t>
            </a:r>
          </a:p>
          <a:p>
            <a:r>
              <a:rPr lang="en-GB" smtClean="0">
                <a:hlinkClick r:id="rId2"/>
              </a:rPr>
              <a:t>http://www.youtube.com/watch?v=yMwmqp3GLMc</a:t>
            </a:r>
            <a:endParaRPr lang="en-GB" dirty="0">
              <a:solidFill>
                <a:srgbClr val="FF0000"/>
              </a:solidFill>
            </a:endParaRPr>
          </a:p>
        </p:txBody>
      </p:sp>
      <p:pic>
        <p:nvPicPr>
          <p:cNvPr id="16386" name="Picture 2"/>
          <p:cNvPicPr>
            <a:picLocks noChangeAspect="1" noChangeArrowheads="1"/>
          </p:cNvPicPr>
          <p:nvPr/>
        </p:nvPicPr>
        <p:blipFill>
          <a:blip r:embed="rId3" cstate="print"/>
          <a:srcRect l="11438" t="35063" r="19165" b="46234"/>
          <a:stretch>
            <a:fillRect/>
          </a:stretch>
        </p:blipFill>
        <p:spPr bwMode="auto">
          <a:xfrm>
            <a:off x="179512" y="0"/>
            <a:ext cx="8596868" cy="1737665"/>
          </a:xfrm>
          <a:prstGeom prst="rect">
            <a:avLst/>
          </a:prstGeom>
          <a:noFill/>
          <a:ln w="9525">
            <a:noFill/>
            <a:miter lim="800000"/>
            <a:headEnd/>
            <a:tailEnd/>
          </a:ln>
        </p:spPr>
      </p:pic>
      <p:pic>
        <p:nvPicPr>
          <p:cNvPr id="5" name="Picture 4" descr="http://www.gothic.stir.ac.uk/wp-content/uploads/2011/07/skull_book.jpg"/>
          <p:cNvPicPr>
            <a:picLocks noChangeAspect="1" noChangeArrowheads="1"/>
          </p:cNvPicPr>
          <p:nvPr/>
        </p:nvPicPr>
        <p:blipFill>
          <a:blip r:embed="rId4" cstate="print"/>
          <a:srcRect l="23216" t="18340" r="17178" b="24346"/>
          <a:stretch>
            <a:fillRect/>
          </a:stretch>
        </p:blipFill>
        <p:spPr bwMode="auto">
          <a:xfrm>
            <a:off x="6804248" y="2924944"/>
            <a:ext cx="2339752" cy="2249762"/>
          </a:xfrm>
          <a:prstGeom prst="rect">
            <a:avLst/>
          </a:prstGeom>
          <a:noFill/>
        </p:spPr>
      </p:pic>
      <p:sp>
        <p:nvSpPr>
          <p:cNvPr id="6" name="Oval Callout 5"/>
          <p:cNvSpPr/>
          <p:nvPr/>
        </p:nvSpPr>
        <p:spPr>
          <a:xfrm>
            <a:off x="395536" y="4005064"/>
            <a:ext cx="4680520" cy="2348880"/>
          </a:xfrm>
          <a:prstGeom prst="wedgeEllipseCallout">
            <a:avLst>
              <a:gd name="adj1" fmla="val 100027"/>
              <a:gd name="adj2" fmla="val -30516"/>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tx2">
                    <a:lumMod val="75000"/>
                  </a:schemeClr>
                </a:solidFill>
                <a:latin typeface="Arial Narrow" pitchFamily="34" charset="0"/>
              </a:rPr>
              <a:t>This is an A2 exam question from January 2011! The questions aren’t too daunting, but you must know the texts inside out...</a:t>
            </a:r>
            <a:endParaRPr lang="en-GB" sz="2400" b="1" i="1"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GB" b="1" smtClean="0">
                <a:solidFill>
                  <a:srgbClr val="FF0000"/>
                </a:solidFill>
              </a:rPr>
              <a:t>For this example exam question, here are the sorts of areas you would be expected to write about!</a:t>
            </a:r>
            <a:endParaRPr lang="en-GB" b="1" dirty="0">
              <a:solidFill>
                <a:srgbClr val="FF0000"/>
              </a:solidFill>
            </a:endParaRPr>
          </a:p>
        </p:txBody>
      </p:sp>
      <p:sp>
        <p:nvSpPr>
          <p:cNvPr id="3" name="Content Placeholder 2"/>
          <p:cNvSpPr>
            <a:spLocks noGrp="1"/>
          </p:cNvSpPr>
          <p:nvPr>
            <p:ph idx="1"/>
          </p:nvPr>
        </p:nvSpPr>
        <p:spPr/>
        <p:txBody>
          <a:bodyPr/>
          <a:lstStyle/>
          <a:p>
            <a:endParaRPr lang="en-GB" dirty="0"/>
          </a:p>
        </p:txBody>
      </p:sp>
      <p:pic>
        <p:nvPicPr>
          <p:cNvPr id="25602" name="Picture 2"/>
          <p:cNvPicPr>
            <a:picLocks noChangeAspect="1" noChangeArrowheads="1"/>
          </p:cNvPicPr>
          <p:nvPr/>
        </p:nvPicPr>
        <p:blipFill>
          <a:blip r:embed="rId2" cstate="print"/>
          <a:srcRect l="15868" t="21282" r="20641" b="52140"/>
          <a:stretch>
            <a:fillRect/>
          </a:stretch>
        </p:blipFill>
        <p:spPr bwMode="auto">
          <a:xfrm>
            <a:off x="0" y="2060848"/>
            <a:ext cx="9144000" cy="3312368"/>
          </a:xfrm>
          <a:prstGeom prst="rect">
            <a:avLst/>
          </a:prstGeom>
          <a:noFill/>
          <a:ln w="9525">
            <a:noFill/>
            <a:miter lim="800000"/>
            <a:headEnd/>
            <a:tailEnd/>
          </a:ln>
        </p:spPr>
      </p:pic>
      <p:pic>
        <p:nvPicPr>
          <p:cNvPr id="5" name="Picture 4" descr="http://www.gothic.stir.ac.uk/wp-content/uploads/2011/07/skull_book.jpg"/>
          <p:cNvPicPr>
            <a:picLocks noChangeAspect="1" noChangeArrowheads="1"/>
          </p:cNvPicPr>
          <p:nvPr/>
        </p:nvPicPr>
        <p:blipFill>
          <a:blip r:embed="rId3" cstate="print"/>
          <a:srcRect l="23216" t="18340" r="17178" b="24346"/>
          <a:stretch>
            <a:fillRect/>
          </a:stretch>
        </p:blipFill>
        <p:spPr bwMode="auto">
          <a:xfrm>
            <a:off x="7236296" y="5023668"/>
            <a:ext cx="1907704" cy="1834331"/>
          </a:xfrm>
          <a:prstGeom prst="rect">
            <a:avLst/>
          </a:prstGeom>
          <a:noFill/>
        </p:spPr>
      </p:pic>
      <p:sp>
        <p:nvSpPr>
          <p:cNvPr id="6" name="Oval Callout 5"/>
          <p:cNvSpPr/>
          <p:nvPr/>
        </p:nvSpPr>
        <p:spPr>
          <a:xfrm>
            <a:off x="611560" y="5589240"/>
            <a:ext cx="5040560" cy="1268760"/>
          </a:xfrm>
          <a:prstGeom prst="wedgeEllipseCallout">
            <a:avLst>
              <a:gd name="adj1" fmla="val 86275"/>
              <a:gd name="adj2" fmla="val -293"/>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tx2">
                    <a:lumMod val="75000"/>
                  </a:schemeClr>
                </a:solidFill>
                <a:latin typeface="Arial Narrow" pitchFamily="34" charset="0"/>
              </a:rPr>
              <a:t>Feeling scared or reassured</a:t>
            </a:r>
            <a:r>
              <a:rPr lang="en-GB" sz="2400" b="1" i="1" dirty="0" smtClean="0">
                <a:solidFill>
                  <a:schemeClr val="tx2">
                    <a:lumMod val="75000"/>
                  </a:schemeClr>
                </a:solidFill>
                <a:latin typeface="Arial Narrow" pitchFamily="34" charset="0"/>
              </a:rPr>
              <a:t>?</a:t>
            </a:r>
            <a:endParaRPr lang="en-GB" sz="2400" b="1" i="1"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GB" b="1" dirty="0" smtClean="0">
                <a:solidFill>
                  <a:srgbClr val="FF0000"/>
                </a:solidFill>
              </a:rPr>
              <a:t>Mark scheme for this exam – notice any similarities or differences the AS exam?</a:t>
            </a:r>
            <a:endParaRPr lang="en-GB" b="1" dirty="0">
              <a:solidFill>
                <a:srgbClr val="FF0000"/>
              </a:solidFill>
            </a:endParaRPr>
          </a:p>
        </p:txBody>
      </p:sp>
      <p:pic>
        <p:nvPicPr>
          <p:cNvPr id="24578" name="Picture 2"/>
          <p:cNvPicPr>
            <a:picLocks noGrp="1" noChangeAspect="1" noChangeArrowheads="1"/>
          </p:cNvPicPr>
          <p:nvPr>
            <p:ph idx="1"/>
          </p:nvPr>
        </p:nvPicPr>
        <p:blipFill>
          <a:blip r:embed="rId2" cstate="print"/>
          <a:srcRect l="17782" t="29270" r="21362" b="8681"/>
          <a:stretch>
            <a:fillRect/>
          </a:stretch>
        </p:blipFill>
        <p:spPr bwMode="auto">
          <a:xfrm>
            <a:off x="611560" y="1196752"/>
            <a:ext cx="7848872" cy="5661248"/>
          </a:xfrm>
          <a:prstGeom prst="rect">
            <a:avLst/>
          </a:prstGeom>
          <a:noFill/>
          <a:ln w="9525">
            <a:noFill/>
            <a:miter lim="800000"/>
            <a:headEnd/>
            <a:tailEnd/>
          </a:ln>
        </p:spPr>
      </p:pic>
      <p:sp>
        <p:nvSpPr>
          <p:cNvPr id="5" name="Rectangle 4"/>
          <p:cNvSpPr/>
          <p:nvPr/>
        </p:nvSpPr>
        <p:spPr>
          <a:xfrm rot="20677546">
            <a:off x="2339752" y="3501008"/>
            <a:ext cx="460851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NOTE DOWN WHAT AOs WILL BE ASSESSED, AND HOW YOU CAN DO WELL!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411660">
            <a:off x="778351" y="1190773"/>
            <a:ext cx="7772400" cy="3674839"/>
          </a:xfrm>
        </p:spPr>
        <p:txBody>
          <a:bodyPr>
            <a:noAutofit/>
          </a:bodyPr>
          <a:lstStyle/>
          <a:p>
            <a:r>
              <a:rPr lang="en-GB" sz="2400" dirty="0" smtClean="0"/>
              <a:t>This unit questions </a:t>
            </a:r>
            <a:r>
              <a:rPr lang="en-GB" sz="2400" dirty="0"/>
              <a:t>students on the centrality of </a:t>
            </a:r>
            <a:r>
              <a:rPr lang="en-GB" sz="2400" b="1" dirty="0">
                <a:solidFill>
                  <a:srgbClr val="FF0000"/>
                </a:solidFill>
              </a:rPr>
              <a:t>religion to the Gothic genre</a:t>
            </a:r>
            <a:r>
              <a:rPr lang="en-GB" sz="2400" dirty="0"/>
              <a:t>, the extent to which </a:t>
            </a:r>
            <a:r>
              <a:rPr lang="en-GB" sz="2400" b="1" dirty="0">
                <a:solidFill>
                  <a:srgbClr val="FF0000"/>
                </a:solidFill>
              </a:rPr>
              <a:t>women are </a:t>
            </a:r>
            <a:r>
              <a:rPr lang="en-GB" sz="2400" b="1" dirty="0" smtClean="0">
                <a:solidFill>
                  <a:srgbClr val="FF0000"/>
                </a:solidFill>
              </a:rPr>
              <a:t>predators or victims</a:t>
            </a:r>
            <a:r>
              <a:rPr lang="en-GB" sz="2400" dirty="0" smtClean="0"/>
              <a:t>, </a:t>
            </a:r>
            <a:r>
              <a:rPr lang="en-GB" sz="2400" dirty="0"/>
              <a:t>and the contrast of “nightmarish terrors” and the “civilised mind”. </a:t>
            </a:r>
            <a:r>
              <a:rPr lang="en-GB" sz="2400" dirty="0" smtClean="0"/>
              <a:t>It also raises the question of </a:t>
            </a:r>
            <a:r>
              <a:rPr lang="en-GB" sz="2400" b="1" dirty="0">
                <a:solidFill>
                  <a:srgbClr val="FF0000"/>
                </a:solidFill>
              </a:rPr>
              <a:t>the “macabre” </a:t>
            </a:r>
            <a:r>
              <a:rPr lang="en-GB" sz="2400" dirty="0"/>
              <a:t>and </a:t>
            </a:r>
            <a:r>
              <a:rPr lang="en-GB" sz="2400" b="1" dirty="0">
                <a:solidFill>
                  <a:srgbClr val="FF0000"/>
                </a:solidFill>
              </a:rPr>
              <a:t>the “supernatural</a:t>
            </a:r>
            <a:r>
              <a:rPr lang="en-GB" sz="2400" b="1" dirty="0" smtClean="0">
                <a:solidFill>
                  <a:srgbClr val="FF0000"/>
                </a:solidFill>
              </a:rPr>
              <a:t>”</a:t>
            </a:r>
            <a:r>
              <a:rPr lang="en-GB" sz="2400" dirty="0" smtClean="0"/>
              <a:t>, </a:t>
            </a:r>
            <a:r>
              <a:rPr lang="en-GB" sz="2400" dirty="0"/>
              <a:t>and students are asked to consider the boundaries between humans and monsters, the role of </a:t>
            </a:r>
            <a:r>
              <a:rPr lang="en-GB" sz="2400" b="1" dirty="0">
                <a:solidFill>
                  <a:srgbClr val="FF0000"/>
                </a:solidFill>
              </a:rPr>
              <a:t>Satan and Hell</a:t>
            </a:r>
            <a:r>
              <a:rPr lang="en-GB" sz="2400" dirty="0"/>
              <a:t>, and the problem of excessive violence. </a:t>
            </a:r>
            <a:r>
              <a:rPr lang="en-GB" sz="2400" dirty="0" smtClean="0"/>
              <a:t>These </a:t>
            </a:r>
            <a:r>
              <a:rPr lang="en-GB" sz="2400" dirty="0"/>
              <a:t>issues might be described as “commonly accepted principles</a:t>
            </a:r>
            <a:r>
              <a:rPr lang="en-GB" sz="2400" dirty="0" smtClean="0"/>
              <a:t>” of the Gothic.</a:t>
            </a:r>
            <a:r>
              <a:rPr lang="en-GB" sz="2400" dirty="0"/>
              <a:t> </a:t>
            </a:r>
          </a:p>
        </p:txBody>
      </p:sp>
      <p:sp>
        <p:nvSpPr>
          <p:cNvPr id="4" name="Rectangle 3"/>
          <p:cNvSpPr/>
          <p:nvPr/>
        </p:nvSpPr>
        <p:spPr>
          <a:xfrm>
            <a:off x="1115616" y="0"/>
            <a:ext cx="712879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Elements of the Gothic</a:t>
            </a:r>
            <a:endParaRPr lang="en-GB" sz="3600" b="1" dirty="0"/>
          </a:p>
        </p:txBody>
      </p:sp>
      <p:pic>
        <p:nvPicPr>
          <p:cNvPr id="6" name="Picture 4" descr="http://www.gothic.stir.ac.uk/wp-content/uploads/2011/07/skull_book.jpg"/>
          <p:cNvPicPr>
            <a:picLocks noChangeAspect="1" noChangeArrowheads="1"/>
          </p:cNvPicPr>
          <p:nvPr/>
        </p:nvPicPr>
        <p:blipFill>
          <a:blip r:embed="rId2" cstate="print"/>
          <a:srcRect l="23216" t="18340" r="17178" b="24346"/>
          <a:stretch>
            <a:fillRect/>
          </a:stretch>
        </p:blipFill>
        <p:spPr bwMode="auto">
          <a:xfrm>
            <a:off x="6804248" y="4293096"/>
            <a:ext cx="2339752" cy="2249762"/>
          </a:xfrm>
          <a:prstGeom prst="rect">
            <a:avLst/>
          </a:prstGeom>
          <a:noFill/>
        </p:spPr>
      </p:pic>
      <p:sp>
        <p:nvSpPr>
          <p:cNvPr id="7" name="Oval Callout 6"/>
          <p:cNvSpPr/>
          <p:nvPr/>
        </p:nvSpPr>
        <p:spPr>
          <a:xfrm>
            <a:off x="899592" y="4581128"/>
            <a:ext cx="4392488" cy="2276872"/>
          </a:xfrm>
          <a:prstGeom prst="wedgeEllipseCallout">
            <a:avLst>
              <a:gd name="adj1" fmla="val 103049"/>
              <a:gd name="adj2" fmla="val 21304"/>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tx2">
                    <a:lumMod val="75000"/>
                  </a:schemeClr>
                </a:solidFill>
                <a:latin typeface="Arial Narrow" pitchFamily="34" charset="0"/>
              </a:rPr>
              <a:t>Choose red areas to research in relation to the Gothic genre, as well as researching more generally!</a:t>
            </a:r>
            <a:endParaRPr lang="en-GB" sz="2400" b="1" i="1"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Presenting what you’ve learnt</a:t>
            </a:r>
            <a:endParaRPr lang="en-GB" b="1" dirty="0"/>
          </a:p>
        </p:txBody>
      </p:sp>
      <p:sp>
        <p:nvSpPr>
          <p:cNvPr id="3" name="Content Placeholder 2"/>
          <p:cNvSpPr>
            <a:spLocks noGrp="1"/>
          </p:cNvSpPr>
          <p:nvPr>
            <p:ph idx="1"/>
          </p:nvPr>
        </p:nvSpPr>
        <p:spPr/>
        <p:txBody>
          <a:bodyPr/>
          <a:lstStyle/>
          <a:p>
            <a:endParaRPr lang="en-GB" dirty="0" smtClean="0"/>
          </a:p>
          <a:p>
            <a:pPr>
              <a:buNone/>
            </a:pPr>
            <a:endParaRPr lang="en-GB" dirty="0"/>
          </a:p>
        </p:txBody>
      </p:sp>
      <p:pic>
        <p:nvPicPr>
          <p:cNvPr id="4" name="Picture 4" descr="http://www.gothic.stir.ac.uk/wp-content/uploads/2011/07/skull_book.jpg"/>
          <p:cNvPicPr>
            <a:picLocks noChangeAspect="1" noChangeArrowheads="1"/>
          </p:cNvPicPr>
          <p:nvPr/>
        </p:nvPicPr>
        <p:blipFill>
          <a:blip r:embed="rId2" cstate="print"/>
          <a:srcRect l="23216" t="18340" r="17178" b="24346"/>
          <a:stretch>
            <a:fillRect/>
          </a:stretch>
        </p:blipFill>
        <p:spPr bwMode="auto">
          <a:xfrm>
            <a:off x="6804248" y="4293096"/>
            <a:ext cx="2339752" cy="2249762"/>
          </a:xfrm>
          <a:prstGeom prst="rect">
            <a:avLst/>
          </a:prstGeom>
          <a:noFill/>
        </p:spPr>
      </p:pic>
      <p:sp>
        <p:nvSpPr>
          <p:cNvPr id="5" name="Oval Callout 4"/>
          <p:cNvSpPr/>
          <p:nvPr/>
        </p:nvSpPr>
        <p:spPr>
          <a:xfrm>
            <a:off x="611560" y="1628800"/>
            <a:ext cx="5688632" cy="3429000"/>
          </a:xfrm>
          <a:prstGeom prst="wedgeEllipseCallout">
            <a:avLst>
              <a:gd name="adj1" fmla="val 65172"/>
              <a:gd name="adj2" fmla="val 7264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0000"/>
                </a:solidFill>
              </a:rPr>
              <a:t>You will each have 30 seconds to 1 minute to share your </a:t>
            </a:r>
            <a:r>
              <a:rPr lang="en-GB" sz="2400" b="1" dirty="0" smtClean="0">
                <a:solidFill>
                  <a:srgbClr val="FF0000"/>
                </a:solidFill>
              </a:rPr>
              <a:t>research afterwards.</a:t>
            </a:r>
            <a:endParaRPr lang="en-GB" sz="2400" b="1" dirty="0" smtClean="0">
              <a:solidFill>
                <a:srgbClr val="FF0000"/>
              </a:solidFill>
            </a:endParaRPr>
          </a:p>
          <a:p>
            <a:pPr algn="ctr"/>
            <a:endParaRPr lang="en-GB" sz="2400" b="1" dirty="0" smtClean="0">
              <a:solidFill>
                <a:srgbClr val="FF0000"/>
              </a:solidFill>
            </a:endParaRPr>
          </a:p>
          <a:p>
            <a:pPr algn="ctr"/>
            <a:r>
              <a:rPr lang="en-GB" sz="2400" b="1" i="1" dirty="0" smtClean="0">
                <a:solidFill>
                  <a:schemeClr val="tx1"/>
                </a:solidFill>
              </a:rPr>
              <a:t>(If you opt to pair up your presenting time should last double,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536</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L.O – To begin to understand this unit and the A2 year, how it will be assessed, and what the Gothic is...</vt:lpstr>
      <vt:lpstr>Before research, what do you know about Gothic fiction?</vt:lpstr>
      <vt:lpstr>Your Gothic exam texts:</vt:lpstr>
      <vt:lpstr>Let’s break into groups to discuss some key questions related to the Gothic: </vt:lpstr>
      <vt:lpstr>Write your personal response.</vt:lpstr>
      <vt:lpstr>For this example exam question, here are the sorts of areas you would be expected to write about!</vt:lpstr>
      <vt:lpstr>Mark scheme for this exam – notice any similarities or differences the AS exam?</vt:lpstr>
      <vt:lpstr>This unit questions students on the centrality of religion to the Gothic genre, the extent to which women are predators or victims, and the contrast of “nightmarish terrors” and the “civilised mind”. It also raises the question of the “macabre” and the “supernatural”, and students are asked to consider the boundaries between humans and monsters, the role of Satan and Hell, and the problem of excessive violence. These issues might be described as “commonly accepted principles” of the Gothic. </vt:lpstr>
      <vt:lpstr>Presenting what you’ve learnt</vt:lpstr>
      <vt:lpstr>Review 1 </vt:lpstr>
      <vt:lpstr>Review 2 </vt:lpstr>
      <vt:lpstr>Review 3 </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know about Gothic fiction?</dc:title>
  <dc:creator>EHarvey</dc:creator>
  <cp:lastModifiedBy>EHarvey</cp:lastModifiedBy>
  <cp:revision>22</cp:revision>
  <dcterms:created xsi:type="dcterms:W3CDTF">2012-06-12T15:42:11Z</dcterms:created>
  <dcterms:modified xsi:type="dcterms:W3CDTF">2012-06-13T10:09:39Z</dcterms:modified>
</cp:coreProperties>
</file>