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E854-58A7-4683-8BB8-D010386E5145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AB7D-E7A6-4942-818B-90916848E9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E854-58A7-4683-8BB8-D010386E5145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AB7D-E7A6-4942-818B-90916848E9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E854-58A7-4683-8BB8-D010386E5145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AB7D-E7A6-4942-818B-90916848E9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E854-58A7-4683-8BB8-D010386E5145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AB7D-E7A6-4942-818B-90916848E9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E854-58A7-4683-8BB8-D010386E5145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AB7D-E7A6-4942-818B-90916848E9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E854-58A7-4683-8BB8-D010386E5145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AB7D-E7A6-4942-818B-90916848E9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E854-58A7-4683-8BB8-D010386E5145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AB7D-E7A6-4942-818B-90916848E9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E854-58A7-4683-8BB8-D010386E5145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AB7D-E7A6-4942-818B-90916848E9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E854-58A7-4683-8BB8-D010386E5145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AB7D-E7A6-4942-818B-90916848E9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E854-58A7-4683-8BB8-D010386E5145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AB7D-E7A6-4942-818B-90916848E9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E854-58A7-4683-8BB8-D010386E5145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AB7D-E7A6-4942-818B-90916848E9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3E854-58A7-4683-8BB8-D010386E5145}" type="datetimeFigureOut">
              <a:rPr lang="en-GB" smtClean="0"/>
              <a:pPr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1AB7D-E7A6-4942-818B-90916848E9D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1152128"/>
          </a:xfrm>
        </p:spPr>
        <p:txBody>
          <a:bodyPr>
            <a:normAutofit/>
          </a:bodyPr>
          <a:lstStyle/>
          <a:p>
            <a:r>
              <a:rPr lang="en-GB" sz="5400" b="1" u="sng" dirty="0" smtClean="0">
                <a:latin typeface="Maiandra GD" pitchFamily="34" charset="0"/>
              </a:rPr>
              <a:t>Macbeth the Butcher </a:t>
            </a:r>
            <a:endParaRPr lang="en-GB" sz="5400" b="1" u="sng" dirty="0">
              <a:latin typeface="Maiandra G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645024"/>
            <a:ext cx="8640960" cy="158417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b="1" u="sng" dirty="0" smtClean="0">
                <a:solidFill>
                  <a:srgbClr val="FF0000"/>
                </a:solidFill>
                <a:latin typeface="Maiandra GD" pitchFamily="34" charset="0"/>
              </a:rPr>
              <a:t>Connector (thinking line-up)</a:t>
            </a:r>
            <a:endParaRPr lang="en-GB" dirty="0">
              <a:latin typeface="Maiandra GD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Maiandra GD" pitchFamily="34" charset="0"/>
              </a:rPr>
              <a:t>Macbeth is a butcher and thus is the actual fiend. </a:t>
            </a:r>
          </a:p>
          <a:p>
            <a:endParaRPr lang="en-GB" dirty="0">
              <a:latin typeface="Maiandra GD" pitchFamily="34" charset="0"/>
            </a:endParaRPr>
          </a:p>
          <a:p>
            <a:endParaRPr lang="en-GB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916832"/>
            <a:ext cx="8568952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Maiandra GD" pitchFamily="34" charset="0"/>
              </a:rPr>
              <a:t>LO:  </a:t>
            </a:r>
            <a:r>
              <a:rPr lang="en-GB" sz="3600" dirty="0" smtClean="0">
                <a:latin typeface="Maiandra GD" pitchFamily="34" charset="0"/>
              </a:rPr>
              <a:t>To improve our discussion skills by considering both sides of the argument. </a:t>
            </a:r>
            <a:endParaRPr lang="en-GB" sz="36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 smtClean="0">
                <a:latin typeface="Maiandra GD" pitchFamily="34" charset="0"/>
              </a:rPr>
              <a:t>Task 1 – group work </a:t>
            </a:r>
            <a:endParaRPr lang="en-GB" sz="5400" b="1" u="sng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b="1" dirty="0" smtClean="0">
                <a:solidFill>
                  <a:srgbClr val="FF0000"/>
                </a:solidFill>
                <a:latin typeface="Maiandra GD" pitchFamily="34" charset="0"/>
              </a:rPr>
              <a:t>You will be given a key scene. Read it and analyse the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Maiandra GD" pitchFamily="34" charset="0"/>
              </a:rPr>
              <a:t>Macbeth’s feeling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Maiandra GD" pitchFamily="34" charset="0"/>
              </a:rPr>
              <a:t>Gothic elements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Maiandra GD" pitchFamily="34" charset="0"/>
              </a:rPr>
              <a:t>How Macbeth is presented </a:t>
            </a:r>
          </a:p>
          <a:p>
            <a:endParaRPr lang="en-GB" sz="2800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1273418">
            <a:off x="2499508" y="4654793"/>
            <a:ext cx="1869493" cy="156966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u="sng" dirty="0" smtClean="0">
                <a:solidFill>
                  <a:srgbClr val="FF0000"/>
                </a:solidFill>
                <a:latin typeface="Maiandra GD" pitchFamily="34" charset="0"/>
              </a:rPr>
              <a:t>Groups: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latin typeface="Maiandra GD" pitchFamily="34" charset="0"/>
              </a:rPr>
              <a:t>(</a:t>
            </a:r>
            <a:r>
              <a:rPr lang="en-GB" sz="2400" dirty="0" smtClean="0">
                <a:latin typeface="Maiandra GD" pitchFamily="34" charset="0"/>
              </a:rPr>
              <a:t>A1,S7)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latin typeface="Maiandra GD" pitchFamily="34" charset="0"/>
              </a:rPr>
              <a:t>(</a:t>
            </a:r>
            <a:r>
              <a:rPr lang="en-GB" sz="2400" dirty="0" smtClean="0">
                <a:latin typeface="Maiandra GD" pitchFamily="34" charset="0"/>
              </a:rPr>
              <a:t>A2, S2)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latin typeface="Maiandra GD" pitchFamily="34" charset="0"/>
              </a:rPr>
              <a:t>(</a:t>
            </a:r>
            <a:r>
              <a:rPr lang="en-GB" sz="2400" dirty="0" smtClean="0">
                <a:latin typeface="Maiandra GD" pitchFamily="34" charset="0"/>
              </a:rPr>
              <a:t>A3, S1)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GB" sz="4800" b="1" u="sng" dirty="0" smtClean="0">
                <a:latin typeface="Maiandra GD" pitchFamily="34" charset="0"/>
              </a:rPr>
              <a:t>Macbeth, the “dead butcher”</a:t>
            </a:r>
            <a:endParaRPr lang="en-GB" sz="4800" b="1" u="sng" dirty="0">
              <a:latin typeface="Maiandra G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4797152"/>
          <a:ext cx="8640960" cy="1728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954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Noble Macbeth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Macbeth, the butcher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Macbeth, a slave to his own fate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Elements of the gothic .</a:t>
                      </a:r>
                      <a:r>
                        <a:rPr lang="en-GB" baseline="0" dirty="0" smtClean="0"/>
                        <a:t> Why are they included?</a:t>
                      </a:r>
                      <a:endParaRPr lang="en-GB" dirty="0"/>
                    </a:p>
                  </a:txBody>
                  <a:tcPr/>
                </a:tc>
              </a:tr>
              <a:tr h="38696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8696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1052736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Maiandra GD" pitchFamily="34" charset="0"/>
              </a:rPr>
              <a:t>Read the article on your own. Highlight and annotate key points. </a:t>
            </a:r>
          </a:p>
          <a:p>
            <a:endParaRPr lang="en-GB" sz="2800" b="1" dirty="0" smtClean="0">
              <a:solidFill>
                <a:srgbClr val="FF0000"/>
              </a:solidFill>
              <a:latin typeface="Maiandra GD" pitchFamily="34" charset="0"/>
            </a:endParaRPr>
          </a:p>
          <a:p>
            <a:r>
              <a:rPr lang="en-GB" sz="2800" b="1" dirty="0" smtClean="0">
                <a:solidFill>
                  <a:srgbClr val="FF0000"/>
                </a:solidFill>
                <a:latin typeface="Maiandra GD" pitchFamily="34" charset="0"/>
              </a:rPr>
              <a:t>Individually: </a:t>
            </a:r>
            <a:r>
              <a:rPr lang="en-GB" sz="2800" dirty="0" smtClean="0">
                <a:latin typeface="Maiandra GD" pitchFamily="34" charset="0"/>
              </a:rPr>
              <a:t>skim through the article and complete the table. </a:t>
            </a:r>
          </a:p>
          <a:p>
            <a:endParaRPr lang="en-GB" sz="2800" b="1" dirty="0" smtClean="0">
              <a:solidFill>
                <a:srgbClr val="FF0000"/>
              </a:solidFill>
              <a:latin typeface="Maiandra GD" pitchFamily="34" charset="0"/>
            </a:endParaRPr>
          </a:p>
          <a:p>
            <a:r>
              <a:rPr lang="en-GB" sz="2800" b="1" dirty="0" smtClean="0">
                <a:solidFill>
                  <a:srgbClr val="FF0000"/>
                </a:solidFill>
                <a:latin typeface="Maiandra GD" pitchFamily="34" charset="0"/>
              </a:rPr>
              <a:t>Share: </a:t>
            </a:r>
            <a:r>
              <a:rPr lang="en-GB" sz="2800" dirty="0" smtClean="0">
                <a:latin typeface="Maiandra GD" pitchFamily="34" charset="0"/>
              </a:rPr>
              <a:t>with the rest of the class and add to your own notes. </a:t>
            </a:r>
            <a:endParaRPr lang="en-GB" sz="28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5400" b="1" u="sng" dirty="0" smtClean="0">
                <a:latin typeface="Maiandra GD" pitchFamily="34" charset="0"/>
              </a:rPr>
              <a:t>Debate </a:t>
            </a:r>
            <a:endParaRPr lang="en-GB" sz="5400" b="1" u="sng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dirty="0" smtClean="0">
                <a:solidFill>
                  <a:srgbClr val="FF0000"/>
                </a:solidFill>
                <a:latin typeface="Maiandra GD" pitchFamily="34" charset="0"/>
              </a:rPr>
              <a:t>Macbeth is not a “butcher” – Malcolm exaggerates.</a:t>
            </a:r>
          </a:p>
          <a:p>
            <a:pPr algn="ctr">
              <a:buNone/>
            </a:pPr>
            <a:endParaRPr lang="en-GB" sz="1800" dirty="0">
              <a:latin typeface="Maiandra GD" pitchFamily="34" charset="0"/>
            </a:endParaRPr>
          </a:p>
          <a:p>
            <a:pPr>
              <a:buNone/>
            </a:pPr>
            <a:r>
              <a:rPr lang="en-GB" sz="2800" b="1" dirty="0" smtClean="0">
                <a:solidFill>
                  <a:srgbClr val="0070C0"/>
                </a:solidFill>
                <a:latin typeface="Maiandra GD" pitchFamily="34" charset="0"/>
              </a:rPr>
              <a:t>Agree</a:t>
            </a:r>
            <a:r>
              <a:rPr lang="en-GB" sz="2800" dirty="0" smtClean="0">
                <a:latin typeface="Maiandra GD" pitchFamily="34" charset="0"/>
              </a:rPr>
              <a:t> </a:t>
            </a:r>
          </a:p>
          <a:p>
            <a:endParaRPr lang="en-GB" sz="2800" dirty="0">
              <a:latin typeface="Maiandra GD" pitchFamily="34" charset="0"/>
            </a:endParaRPr>
          </a:p>
          <a:p>
            <a:pPr>
              <a:buNone/>
            </a:pPr>
            <a:r>
              <a:rPr lang="en-GB" sz="2800" b="1" dirty="0" smtClean="0">
                <a:solidFill>
                  <a:srgbClr val="0070C0"/>
                </a:solidFill>
                <a:latin typeface="Maiandra GD" pitchFamily="34" charset="0"/>
              </a:rPr>
              <a:t>Disagree</a:t>
            </a:r>
            <a:r>
              <a:rPr lang="en-GB" sz="2800" dirty="0" smtClean="0">
                <a:latin typeface="Maiandra GD" pitchFamily="34" charset="0"/>
              </a:rPr>
              <a:t> </a:t>
            </a:r>
            <a:endParaRPr lang="en-GB" sz="2800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805264"/>
            <a:ext cx="9144000" cy="1015663"/>
          </a:xfrm>
          <a:prstGeom prst="rect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FF0000"/>
                </a:solidFill>
                <a:latin typeface="Maiandra GD" pitchFamily="34" charset="0"/>
              </a:rPr>
              <a:t>10 minutes </a:t>
            </a:r>
            <a:r>
              <a:rPr lang="en-GB" sz="2000" dirty="0" smtClean="0">
                <a:latin typeface="Maiandra GD" pitchFamily="34" charset="0"/>
              </a:rPr>
              <a:t>– plan your side of the debate. Take into account opposing views so you can conflict them. </a:t>
            </a:r>
          </a:p>
          <a:p>
            <a:pPr marL="457200" indent="-457200" algn="ctr"/>
            <a:r>
              <a:rPr lang="en-GB" sz="2000" b="1" dirty="0" smtClean="0">
                <a:solidFill>
                  <a:srgbClr val="0070C0"/>
                </a:solidFill>
                <a:latin typeface="Maiandra GD" pitchFamily="34" charset="0"/>
              </a:rPr>
              <a:t>Everyone must have something to say in the debate. </a:t>
            </a:r>
          </a:p>
        </p:txBody>
      </p:sp>
      <p:sp>
        <p:nvSpPr>
          <p:cNvPr id="5" name="TextBox 4"/>
          <p:cNvSpPr txBox="1"/>
          <p:nvPr/>
        </p:nvSpPr>
        <p:spPr>
          <a:xfrm rot="21208174">
            <a:off x="4416714" y="4487634"/>
            <a:ext cx="4742743" cy="10156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Challenge: include ideas and interpretations of your own. Add them to what you have learnt from the essay!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Maiandra GD" pitchFamily="34" charset="0"/>
              </a:rPr>
              <a:t>Macbeth is not a “butcher” – Malcolm exaggerates.</a:t>
            </a:r>
            <a:endParaRPr lang="en-GB" b="1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b="1" dirty="0" smtClean="0">
                <a:solidFill>
                  <a:srgbClr val="FF0000"/>
                </a:solidFill>
                <a:latin typeface="Maiandra GD" pitchFamily="34" charset="0"/>
              </a:rPr>
              <a:t>Write a paragraph responding to the above. </a:t>
            </a:r>
          </a:p>
          <a:p>
            <a:pPr algn="ctr">
              <a:buNone/>
            </a:pPr>
            <a:endParaRPr lang="en-GB" b="1" dirty="0">
              <a:solidFill>
                <a:srgbClr val="FF0000"/>
              </a:solidFill>
              <a:latin typeface="Maiandra GD" pitchFamily="34" charset="0"/>
            </a:endParaRPr>
          </a:p>
          <a:p>
            <a:pPr algn="ctr">
              <a:buNone/>
            </a:pPr>
            <a:r>
              <a:rPr lang="en-GB" b="1" dirty="0" smtClean="0">
                <a:solidFill>
                  <a:srgbClr val="FF0000"/>
                </a:solidFill>
                <a:latin typeface="Maiandra GD" pitchFamily="34" charset="0"/>
              </a:rPr>
              <a:t>Refer to AO1,AO2, AO3 and AO4. </a:t>
            </a:r>
          </a:p>
          <a:p>
            <a:endParaRPr lang="en-GB" dirty="0">
              <a:latin typeface="Maiandra GD" pitchFamily="34" charset="0"/>
            </a:endParaRPr>
          </a:p>
          <a:p>
            <a:pPr>
              <a:buNone/>
            </a:pPr>
            <a:r>
              <a:rPr lang="en-GB" b="1" u="sng" dirty="0" smtClean="0">
                <a:solidFill>
                  <a:srgbClr val="FF0000"/>
                </a:solidFill>
                <a:latin typeface="Maiandra GD" pitchFamily="34" charset="0"/>
              </a:rPr>
              <a:t>Extension: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Maiandra GD" pitchFamily="34" charset="0"/>
              </a:rPr>
              <a:t>Colour each of the AOs in a separate colour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Maiandra GD" pitchFamily="34" charset="0"/>
              </a:rPr>
              <a:t>Mark your work using the marking criteria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Maiandra GD" pitchFamily="34" charset="0"/>
              </a:rPr>
              <a:t>Annotate improvements you could make to your argument. </a:t>
            </a:r>
          </a:p>
          <a:p>
            <a:endParaRPr lang="en-GB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267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Macbeth the Butcher </vt:lpstr>
      <vt:lpstr>Task 1 – group work </vt:lpstr>
      <vt:lpstr>Macbeth, the “dead butcher”</vt:lpstr>
      <vt:lpstr>Debate </vt:lpstr>
      <vt:lpstr>Macbeth is not a “butcher” – Malcolm exaggerates.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Macbeth the Butcher</dc:title>
  <dc:creator>Amrita</dc:creator>
  <cp:lastModifiedBy>Magna Carta School</cp:lastModifiedBy>
  <cp:revision>26</cp:revision>
  <dcterms:created xsi:type="dcterms:W3CDTF">2012-12-04T20:42:59Z</dcterms:created>
  <dcterms:modified xsi:type="dcterms:W3CDTF">2014-01-27T13:53:22Z</dcterms:modified>
</cp:coreProperties>
</file>