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0" r:id="rId3"/>
    <p:sldId id="256" r:id="rId4"/>
    <p:sldId id="257" r:id="rId5"/>
    <p:sldId id="258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6A8306-77AC-4FF4-AFDF-90331264B3C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C172861-B3B5-4430-B4F3-A61C6D8F2000}">
      <dgm:prSet phldrT="[Text]"/>
      <dgm:spPr/>
      <dgm:t>
        <a:bodyPr/>
        <a:lstStyle/>
        <a:p>
          <a:r>
            <a:rPr lang="en-GB" dirty="0" smtClean="0"/>
            <a:t>Nelly</a:t>
          </a:r>
          <a:endParaRPr lang="en-GB" dirty="0"/>
        </a:p>
      </dgm:t>
    </dgm:pt>
    <dgm:pt modelId="{0602EE45-AC5B-485A-9D43-1587FC812C16}" type="parTrans" cxnId="{799FB79F-425E-47C6-96F6-4D1A2F18B0BD}">
      <dgm:prSet/>
      <dgm:spPr/>
      <dgm:t>
        <a:bodyPr/>
        <a:lstStyle/>
        <a:p>
          <a:endParaRPr lang="en-GB"/>
        </a:p>
      </dgm:t>
    </dgm:pt>
    <dgm:pt modelId="{3A0C6977-0331-490C-B844-CED58C135797}" type="sibTrans" cxnId="{799FB79F-425E-47C6-96F6-4D1A2F18B0BD}">
      <dgm:prSet/>
      <dgm:spPr/>
      <dgm:t>
        <a:bodyPr/>
        <a:lstStyle/>
        <a:p>
          <a:endParaRPr lang="en-GB"/>
        </a:p>
      </dgm:t>
    </dgm:pt>
    <dgm:pt modelId="{591CD752-39CE-4DD5-BF25-AD3B6B77D560}">
      <dgm:prSet phldrT="[Text]"/>
      <dgm:spPr/>
      <dgm:t>
        <a:bodyPr/>
        <a:lstStyle/>
        <a:p>
          <a:r>
            <a:rPr lang="en-GB" dirty="0" smtClean="0"/>
            <a:t>Lockwood</a:t>
          </a:r>
          <a:endParaRPr lang="en-GB" dirty="0"/>
        </a:p>
      </dgm:t>
    </dgm:pt>
    <dgm:pt modelId="{CC4570BC-AB3F-4003-AAE9-CBFF22933F60}" type="parTrans" cxnId="{F4E633CC-50A1-412B-9464-B74A80BF000E}">
      <dgm:prSet/>
      <dgm:spPr/>
      <dgm:t>
        <a:bodyPr/>
        <a:lstStyle/>
        <a:p>
          <a:endParaRPr lang="en-GB"/>
        </a:p>
      </dgm:t>
    </dgm:pt>
    <dgm:pt modelId="{E1ED6300-2744-4243-BFB7-6A6BF62796DD}" type="sibTrans" cxnId="{F4E633CC-50A1-412B-9464-B74A80BF000E}">
      <dgm:prSet/>
      <dgm:spPr/>
      <dgm:t>
        <a:bodyPr/>
        <a:lstStyle/>
        <a:p>
          <a:endParaRPr lang="en-GB"/>
        </a:p>
      </dgm:t>
    </dgm:pt>
    <dgm:pt modelId="{508EBC8C-92E8-4598-85F9-79C4B2AD8037}" type="pres">
      <dgm:prSet presAssocID="{5E6A8306-77AC-4FF4-AFDF-90331264B3CB}" presName="compositeShape" presStyleCnt="0">
        <dgm:presLayoutVars>
          <dgm:chMax val="7"/>
          <dgm:dir/>
          <dgm:resizeHandles val="exact"/>
        </dgm:presLayoutVars>
      </dgm:prSet>
      <dgm:spPr/>
    </dgm:pt>
    <dgm:pt modelId="{E76E223B-C065-429A-8C34-DD8E4D065E8F}" type="pres">
      <dgm:prSet presAssocID="{7C172861-B3B5-4430-B4F3-A61C6D8F2000}" presName="circ1" presStyleLbl="vennNode1" presStyleIdx="0" presStyleCnt="2"/>
      <dgm:spPr/>
    </dgm:pt>
    <dgm:pt modelId="{4F1B1E22-B5A8-4718-B0A4-BD3F09538E5E}" type="pres">
      <dgm:prSet presAssocID="{7C172861-B3B5-4430-B4F3-A61C6D8F200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A1547AF-B281-4A7F-A9C7-9EF6F98E4618}" type="pres">
      <dgm:prSet presAssocID="{591CD752-39CE-4DD5-BF25-AD3B6B77D560}" presName="circ2" presStyleLbl="vennNode1" presStyleIdx="1" presStyleCnt="2"/>
      <dgm:spPr/>
    </dgm:pt>
    <dgm:pt modelId="{1E688124-7BD5-411E-8E5A-E21E857491C6}" type="pres">
      <dgm:prSet presAssocID="{591CD752-39CE-4DD5-BF25-AD3B6B77D56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C232EA8E-3A37-4F69-B0D4-8E67C2F097AD}" type="presOf" srcId="{5E6A8306-77AC-4FF4-AFDF-90331264B3CB}" destId="{508EBC8C-92E8-4598-85F9-79C4B2AD8037}" srcOrd="0" destOrd="0" presId="urn:microsoft.com/office/officeart/2005/8/layout/venn1"/>
    <dgm:cxn modelId="{799FB79F-425E-47C6-96F6-4D1A2F18B0BD}" srcId="{5E6A8306-77AC-4FF4-AFDF-90331264B3CB}" destId="{7C172861-B3B5-4430-B4F3-A61C6D8F2000}" srcOrd="0" destOrd="0" parTransId="{0602EE45-AC5B-485A-9D43-1587FC812C16}" sibTransId="{3A0C6977-0331-490C-B844-CED58C135797}"/>
    <dgm:cxn modelId="{D786F85D-7169-481C-9AFA-A664FCB5157C}" type="presOf" srcId="{591CD752-39CE-4DD5-BF25-AD3B6B77D560}" destId="{7A1547AF-B281-4A7F-A9C7-9EF6F98E4618}" srcOrd="0" destOrd="0" presId="urn:microsoft.com/office/officeart/2005/8/layout/venn1"/>
    <dgm:cxn modelId="{E32A03E5-D669-4475-9F4C-70AA955F561D}" type="presOf" srcId="{591CD752-39CE-4DD5-BF25-AD3B6B77D560}" destId="{1E688124-7BD5-411E-8E5A-E21E857491C6}" srcOrd="1" destOrd="0" presId="urn:microsoft.com/office/officeart/2005/8/layout/venn1"/>
    <dgm:cxn modelId="{AC7F4EF7-BF45-4B4E-B745-1DD30A742FE4}" type="presOf" srcId="{7C172861-B3B5-4430-B4F3-A61C6D8F2000}" destId="{E76E223B-C065-429A-8C34-DD8E4D065E8F}" srcOrd="0" destOrd="0" presId="urn:microsoft.com/office/officeart/2005/8/layout/venn1"/>
    <dgm:cxn modelId="{F4E633CC-50A1-412B-9464-B74A80BF000E}" srcId="{5E6A8306-77AC-4FF4-AFDF-90331264B3CB}" destId="{591CD752-39CE-4DD5-BF25-AD3B6B77D560}" srcOrd="1" destOrd="0" parTransId="{CC4570BC-AB3F-4003-AAE9-CBFF22933F60}" sibTransId="{E1ED6300-2744-4243-BFB7-6A6BF62796DD}"/>
    <dgm:cxn modelId="{72ABE1CC-43CD-4AC8-894B-90734EB3F084}" type="presOf" srcId="{7C172861-B3B5-4430-B4F3-A61C6D8F2000}" destId="{4F1B1E22-B5A8-4718-B0A4-BD3F09538E5E}" srcOrd="1" destOrd="0" presId="urn:microsoft.com/office/officeart/2005/8/layout/venn1"/>
    <dgm:cxn modelId="{B251EEFD-8996-4218-A031-BCB00D68F585}" type="presParOf" srcId="{508EBC8C-92E8-4598-85F9-79C4B2AD8037}" destId="{E76E223B-C065-429A-8C34-DD8E4D065E8F}" srcOrd="0" destOrd="0" presId="urn:microsoft.com/office/officeart/2005/8/layout/venn1"/>
    <dgm:cxn modelId="{33B8A69A-F4DE-4E12-A9CE-2A8E7FBB48DB}" type="presParOf" srcId="{508EBC8C-92E8-4598-85F9-79C4B2AD8037}" destId="{4F1B1E22-B5A8-4718-B0A4-BD3F09538E5E}" srcOrd="1" destOrd="0" presId="urn:microsoft.com/office/officeart/2005/8/layout/venn1"/>
    <dgm:cxn modelId="{3E61F48D-27B1-4F85-9B8E-B2FDAF3AB8AE}" type="presParOf" srcId="{508EBC8C-92E8-4598-85F9-79C4B2AD8037}" destId="{7A1547AF-B281-4A7F-A9C7-9EF6F98E4618}" srcOrd="2" destOrd="0" presId="urn:microsoft.com/office/officeart/2005/8/layout/venn1"/>
    <dgm:cxn modelId="{C834B0DE-2852-464D-B1F8-5D7D6242D954}" type="presParOf" srcId="{508EBC8C-92E8-4598-85F9-79C4B2AD8037}" destId="{1E688124-7BD5-411E-8E5A-E21E857491C6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E223B-C065-429A-8C34-DD8E4D065E8F}">
      <dsp:nvSpPr>
        <dsp:cNvPr id="0" name=""/>
        <dsp:cNvSpPr/>
      </dsp:nvSpPr>
      <dsp:spPr>
        <a:xfrm>
          <a:off x="137159" y="340360"/>
          <a:ext cx="3383280" cy="338327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kern="1200" dirty="0" smtClean="0"/>
            <a:t>Nelly</a:t>
          </a:r>
          <a:endParaRPr lang="en-GB" sz="3700" kern="1200" dirty="0"/>
        </a:p>
      </dsp:txBody>
      <dsp:txXfrm>
        <a:off x="609599" y="739321"/>
        <a:ext cx="1950720" cy="2585357"/>
      </dsp:txXfrm>
    </dsp:sp>
    <dsp:sp modelId="{7A1547AF-B281-4A7F-A9C7-9EF6F98E4618}">
      <dsp:nvSpPr>
        <dsp:cNvPr id="0" name=""/>
        <dsp:cNvSpPr/>
      </dsp:nvSpPr>
      <dsp:spPr>
        <a:xfrm>
          <a:off x="2575559" y="340360"/>
          <a:ext cx="3383280" cy="338327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kern="1200" dirty="0" smtClean="0"/>
            <a:t>Lockwood</a:t>
          </a:r>
          <a:endParaRPr lang="en-GB" sz="3700" kern="1200" dirty="0"/>
        </a:p>
      </dsp:txBody>
      <dsp:txXfrm>
        <a:off x="3535680" y="739321"/>
        <a:ext cx="1950720" cy="2585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3EA42-5A7D-40A4-B1A5-BB11764E3375}" type="datetimeFigureOut">
              <a:rPr lang="en-GB" smtClean="0"/>
              <a:t>01/03/2014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04548-0C75-4F01-85CA-E2F282A4D7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208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r>
              <a:rPr lang="en-GB" baseline="0" dirty="0" smtClean="0"/>
              <a:t> needed: pages 9, 11, 13 of English and Media </a:t>
            </a:r>
            <a:r>
              <a:rPr lang="en-GB" baseline="0" smtClean="0"/>
              <a:t>Centre Booklet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04548-0C75-4F01-85CA-E2F282A4D7C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838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795A-EF35-4946-A4B8-1C03FE4B39D0}" type="datetimeFigureOut">
              <a:rPr lang="en-GB" smtClean="0"/>
              <a:t>01/03/2014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BE34-2B8A-4938-922C-2B29E5ADB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20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795A-EF35-4946-A4B8-1C03FE4B39D0}" type="datetimeFigureOut">
              <a:rPr lang="en-GB" smtClean="0"/>
              <a:t>01/03/2014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BE34-2B8A-4938-922C-2B29E5ADB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02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795A-EF35-4946-A4B8-1C03FE4B39D0}" type="datetimeFigureOut">
              <a:rPr lang="en-GB" smtClean="0"/>
              <a:t>01/03/2014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BE34-2B8A-4938-922C-2B29E5ADB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260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795A-EF35-4946-A4B8-1C03FE4B39D0}" type="datetimeFigureOut">
              <a:rPr lang="en-GB" smtClean="0"/>
              <a:t>01/03/2014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BE34-2B8A-4938-922C-2B29E5ADB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07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795A-EF35-4946-A4B8-1C03FE4B39D0}" type="datetimeFigureOut">
              <a:rPr lang="en-GB" smtClean="0"/>
              <a:t>01/03/2014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BE34-2B8A-4938-922C-2B29E5ADB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55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795A-EF35-4946-A4B8-1C03FE4B39D0}" type="datetimeFigureOut">
              <a:rPr lang="en-GB" smtClean="0"/>
              <a:t>01/03/2014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BE34-2B8A-4938-922C-2B29E5ADB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069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795A-EF35-4946-A4B8-1C03FE4B39D0}" type="datetimeFigureOut">
              <a:rPr lang="en-GB" smtClean="0"/>
              <a:t>01/03/2014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BE34-2B8A-4938-922C-2B29E5ADB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282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795A-EF35-4946-A4B8-1C03FE4B39D0}" type="datetimeFigureOut">
              <a:rPr lang="en-GB" smtClean="0"/>
              <a:t>01/03/2014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BE34-2B8A-4938-922C-2B29E5ADB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51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795A-EF35-4946-A4B8-1C03FE4B39D0}" type="datetimeFigureOut">
              <a:rPr lang="en-GB" smtClean="0"/>
              <a:t>01/03/2014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BE34-2B8A-4938-922C-2B29E5ADB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107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795A-EF35-4946-A4B8-1C03FE4B39D0}" type="datetimeFigureOut">
              <a:rPr lang="en-GB" smtClean="0"/>
              <a:t>01/03/2014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BE34-2B8A-4938-922C-2B29E5ADB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58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795A-EF35-4946-A4B8-1C03FE4B39D0}" type="datetimeFigureOut">
              <a:rPr lang="en-GB" smtClean="0"/>
              <a:t>01/03/2014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CBE34-2B8A-4938-922C-2B29E5ADB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186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0795A-EF35-4946-A4B8-1C03FE4B39D0}" type="datetimeFigureOut">
              <a:rPr lang="en-GB" smtClean="0"/>
              <a:t>01/03/2014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CBE34-2B8A-4938-922C-2B29E5ADB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96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yorknotes.com/images/onlineguides/a-level/wuthering-heights/Multiple-gold-fram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38738" y="-1739347"/>
            <a:ext cx="6957394" cy="10436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92745">
            <a:off x="60577" y="522932"/>
            <a:ext cx="5915000" cy="85010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How can you link this image to Wuthering Heights?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8140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2120" y="1600200"/>
            <a:ext cx="3034680" cy="4525963"/>
          </a:xfrm>
        </p:spPr>
        <p:txBody>
          <a:bodyPr/>
          <a:lstStyle/>
          <a:p>
            <a:r>
              <a:rPr lang="en-GB" dirty="0" smtClean="0"/>
              <a:t>Answer the question on your Narrative Structure sheet using key examples from extracts studied today. </a:t>
            </a:r>
            <a:endParaRPr lang="en-GB" dirty="0"/>
          </a:p>
        </p:txBody>
      </p:sp>
      <p:pic>
        <p:nvPicPr>
          <p:cNvPr id="4" name="Picture 2" descr="http://teoriadelaliteratura.blogia.com/upload/20060329001935-narrativestructure-wh-sche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302" y="2132856"/>
            <a:ext cx="6118242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36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Frame Narrative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9704" y="1916832"/>
            <a:ext cx="2994278" cy="4525963"/>
          </a:xfrm>
        </p:spPr>
        <p:txBody>
          <a:bodyPr>
            <a:normAutofit lnSpcReduction="10000"/>
          </a:bodyPr>
          <a:lstStyle/>
          <a:p>
            <a:r>
              <a:rPr lang="en-GB" sz="2000" dirty="0" smtClean="0"/>
              <a:t>A frame narrative is employed in WH. The story is told by many characters. </a:t>
            </a:r>
          </a:p>
          <a:p>
            <a:r>
              <a:rPr lang="en-GB" sz="2000" dirty="0" smtClean="0"/>
              <a:t>The outer narrator (or surface narrator is Lockwood.</a:t>
            </a:r>
          </a:p>
          <a:p>
            <a:r>
              <a:rPr lang="en-GB" sz="2000" dirty="0" smtClean="0"/>
              <a:t>Lockwood’s narrative contains Nelly Dean’s tale.</a:t>
            </a:r>
          </a:p>
          <a:p>
            <a:r>
              <a:rPr lang="en-GB" sz="2000" dirty="0" smtClean="0"/>
              <a:t>Nelly’s narrative contains many other character’s narrations and versions of events.</a:t>
            </a:r>
            <a:endParaRPr lang="en-GB" sz="2000" dirty="0"/>
          </a:p>
        </p:txBody>
      </p:sp>
      <p:pic>
        <p:nvPicPr>
          <p:cNvPr id="4" name="Picture 2" descr="http://teoriadelaliteratura.blogia.com/upload/20060329001935-narrativestructure-wh-sche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302" y="2132856"/>
            <a:ext cx="6118242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12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Wuthering Heights and the Gothic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LO: To explore and analyse the narrative structure and link closely to the gothic genre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64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Connector: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3"/>
            <a:ext cx="8229600" cy="151216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GB" dirty="0" smtClean="0"/>
              <a:t>Complete the family tree, showing your understanding of the characters roles and positions in the novel.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9653" y="3212976"/>
            <a:ext cx="7488832" cy="35394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 smtClean="0"/>
              <a:t>Add the below names into the family tree structure:</a:t>
            </a:r>
          </a:p>
          <a:p>
            <a:pPr>
              <a:buFontTx/>
              <a:buChar char="-"/>
            </a:pPr>
            <a:r>
              <a:rPr lang="en-GB" sz="2800" dirty="0" smtClean="0"/>
              <a:t>Hindley</a:t>
            </a:r>
          </a:p>
          <a:p>
            <a:pPr>
              <a:buFontTx/>
              <a:buChar char="-"/>
            </a:pPr>
            <a:r>
              <a:rPr lang="en-GB" sz="2800" dirty="0" smtClean="0"/>
              <a:t>Catherine 1</a:t>
            </a:r>
          </a:p>
          <a:p>
            <a:pPr>
              <a:buFontTx/>
              <a:buChar char="-"/>
            </a:pPr>
            <a:r>
              <a:rPr lang="en-GB" sz="2800" dirty="0" smtClean="0"/>
              <a:t>Catherine 2</a:t>
            </a:r>
          </a:p>
          <a:p>
            <a:pPr>
              <a:buFontTx/>
              <a:buChar char="-"/>
            </a:pPr>
            <a:r>
              <a:rPr lang="en-GB" sz="2800" dirty="0" smtClean="0"/>
              <a:t>Heathcliff</a:t>
            </a:r>
          </a:p>
          <a:p>
            <a:pPr>
              <a:buFontTx/>
              <a:buChar char="-"/>
            </a:pPr>
            <a:r>
              <a:rPr lang="en-GB" sz="2800" dirty="0" smtClean="0"/>
              <a:t>Edgar</a:t>
            </a:r>
          </a:p>
          <a:p>
            <a:pPr>
              <a:buFontTx/>
              <a:buChar char="-"/>
            </a:pPr>
            <a:r>
              <a:rPr lang="en-GB" sz="2800" dirty="0" err="1" smtClean="0"/>
              <a:t>Hareton</a:t>
            </a:r>
            <a:endParaRPr lang="en-GB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69654" y="3212976"/>
            <a:ext cx="7488832" cy="35394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/>
              <a:t>2) Now link the characters through their more unconventional bonds by linking some of the following: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Foster child and guardian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Adoptive parents after death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Lovers</a:t>
            </a:r>
          </a:p>
          <a:p>
            <a:pPr marL="457200" indent="-457200">
              <a:buFontTx/>
              <a:buChar char="-"/>
            </a:pPr>
            <a:endParaRPr lang="en-GB" sz="2800" dirty="0"/>
          </a:p>
          <a:p>
            <a:pPr marL="457200" indent="-457200">
              <a:buFontTx/>
              <a:buChar char="-"/>
            </a:pPr>
            <a:endParaRPr lang="en-GB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69653" y="3212976"/>
            <a:ext cx="7488832" cy="35394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/>
              <a:t>3) Now place the following characters in your map. They may be in several places and linked to several characters: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Nelly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Lockwood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Joseph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Zillah</a:t>
            </a:r>
            <a:endParaRPr lang="en-GB" sz="2800" dirty="0"/>
          </a:p>
          <a:p>
            <a:pPr marL="457200" indent="-457200">
              <a:buFontTx/>
              <a:buChar char="-"/>
            </a:pPr>
            <a:endParaRPr lang="en-GB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969653" y="3212976"/>
            <a:ext cx="7488832" cy="35394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/>
              <a:t>4) Add any other important relationships to your map such as;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Sworn enemies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Characters seeking revenge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Bound by duty of service</a:t>
            </a:r>
          </a:p>
          <a:p>
            <a:pPr marL="457200" indent="-457200">
              <a:buFontTx/>
              <a:buChar char="-"/>
            </a:pPr>
            <a:r>
              <a:rPr lang="en-GB" sz="2800" dirty="0" smtClean="0"/>
              <a:t>Haunted by ghosts of others</a:t>
            </a:r>
          </a:p>
          <a:p>
            <a:pPr marL="457200" indent="-457200">
              <a:buFontTx/>
              <a:buChar char="-"/>
            </a:pPr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0510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Narrative in Wuthering Heights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/>
              <a:t>Key Question: </a:t>
            </a:r>
            <a:r>
              <a:rPr lang="en-GB" dirty="0" smtClean="0"/>
              <a:t>What is the role of a </a:t>
            </a:r>
            <a:r>
              <a:rPr lang="en-GB" b="1" u="sng" dirty="0" smtClean="0"/>
              <a:t>narrator</a:t>
            </a:r>
            <a:r>
              <a:rPr lang="en-GB" dirty="0" smtClean="0"/>
              <a:t> in a text?</a:t>
            </a:r>
          </a:p>
          <a:p>
            <a:pPr marL="0" indent="0">
              <a:buNone/>
            </a:pPr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What is their purpose?</a:t>
            </a:r>
          </a:p>
          <a:p>
            <a:pPr>
              <a:buFontTx/>
              <a:buChar char="-"/>
            </a:pPr>
            <a:r>
              <a:rPr lang="en-GB" dirty="0" smtClean="0"/>
              <a:t>How does the reader rely upon them?</a:t>
            </a:r>
          </a:p>
          <a:p>
            <a:pPr>
              <a:buFontTx/>
              <a:buChar char="-"/>
            </a:pPr>
            <a:r>
              <a:rPr lang="en-GB" dirty="0" smtClean="0"/>
              <a:t>How does the author use them?</a:t>
            </a:r>
          </a:p>
          <a:p>
            <a:pPr>
              <a:buFontTx/>
              <a:buChar char="-"/>
            </a:pPr>
            <a:r>
              <a:rPr lang="en-GB" dirty="0" smtClean="0"/>
              <a:t>What kind of narrators are present in WH?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 rot="21278302">
            <a:off x="5525775" y="2826017"/>
            <a:ext cx="309634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Think, pair, share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9116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Lockwood’s Narrative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6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Read and annotate the three extracts using the following ideas below.</a:t>
            </a:r>
          </a:p>
          <a:p>
            <a:r>
              <a:rPr lang="en-GB" b="1" u="sng" dirty="0" smtClean="0"/>
              <a:t>Key Question</a:t>
            </a:r>
            <a:r>
              <a:rPr lang="en-GB" dirty="0" smtClean="0"/>
              <a:t>: What kind of narrator is Lockwood?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953504"/>
              </p:ext>
            </p:extLst>
          </p:nvPr>
        </p:nvGraphicFramePr>
        <p:xfrm>
          <a:off x="539552" y="3068960"/>
          <a:ext cx="8136904" cy="337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379508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A narrator can: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55041">
                <a:tc>
                  <a:txBody>
                    <a:bodyPr/>
                    <a:lstStyle/>
                    <a:p>
                      <a:r>
                        <a:rPr lang="en-GB" dirty="0" smtClean="0"/>
                        <a:t>Belong to</a:t>
                      </a:r>
                      <a:r>
                        <a:rPr lang="en-GB" baseline="0" dirty="0" smtClean="0"/>
                        <a:t> the same reality as the characters (diegetic)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Stand outside the story (</a:t>
                      </a:r>
                      <a:r>
                        <a:rPr lang="en-GB" dirty="0" err="1" smtClean="0"/>
                        <a:t>extradiegetic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</a:tr>
              <a:tr h="655041">
                <a:tc>
                  <a:txBody>
                    <a:bodyPr/>
                    <a:lstStyle/>
                    <a:p>
                      <a:r>
                        <a:rPr lang="en-GB" dirty="0" smtClean="0"/>
                        <a:t>Participate in the story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Tell the story without any involvement</a:t>
                      </a:r>
                      <a:endParaRPr lang="en-GB" dirty="0"/>
                    </a:p>
                  </a:txBody>
                  <a:tcPr/>
                </a:tc>
              </a:tr>
              <a:tr h="379508">
                <a:tc>
                  <a:txBody>
                    <a:bodyPr/>
                    <a:lstStyle/>
                    <a:p>
                      <a:r>
                        <a:rPr lang="en-GB" dirty="0" smtClean="0"/>
                        <a:t>Be perceptive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Misread events</a:t>
                      </a:r>
                      <a:endParaRPr lang="en-GB" dirty="0"/>
                    </a:p>
                  </a:txBody>
                  <a:tcPr/>
                </a:tc>
              </a:tr>
              <a:tr h="667206">
                <a:tc>
                  <a:txBody>
                    <a:bodyPr/>
                    <a:lstStyle/>
                    <a:p>
                      <a:r>
                        <a:rPr lang="en-GB" dirty="0" smtClean="0"/>
                        <a:t>Play a role in the story and the reader is aware of him as a character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Be ‘invisible’ and</a:t>
                      </a:r>
                      <a:r>
                        <a:rPr lang="en-GB" baseline="0" dirty="0" smtClean="0"/>
                        <a:t> the reader is unaware of any narrator or narrative voice</a:t>
                      </a:r>
                      <a:endParaRPr lang="en-GB" dirty="0"/>
                    </a:p>
                  </a:txBody>
                  <a:tcPr/>
                </a:tc>
              </a:tr>
              <a:tr h="379508">
                <a:tc>
                  <a:txBody>
                    <a:bodyPr/>
                    <a:lstStyle/>
                    <a:p>
                      <a:r>
                        <a:rPr lang="en-GB" dirty="0" smtClean="0"/>
                        <a:t>Be reliable and the reader believes everything they</a:t>
                      </a:r>
                      <a:r>
                        <a:rPr lang="en-GB" baseline="0" dirty="0" smtClean="0"/>
                        <a:t> say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Be unreliable</a:t>
                      </a:r>
                      <a:r>
                        <a:rPr lang="en-GB" baseline="0" dirty="0" smtClean="0"/>
                        <a:t> through deliberate deceit or unperceptive observations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23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Nelly and Lockwood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Now discuss in your pairs the extracts from Nelly and Lockwood. What do you notice about the following categories:</a:t>
            </a:r>
          </a:p>
          <a:p>
            <a:pPr>
              <a:buFontTx/>
              <a:buChar char="-"/>
            </a:pPr>
            <a:r>
              <a:rPr lang="en-GB" dirty="0"/>
              <a:t>V</a:t>
            </a:r>
            <a:r>
              <a:rPr lang="en-GB" dirty="0" smtClean="0"/>
              <a:t>ocabulary</a:t>
            </a:r>
          </a:p>
          <a:p>
            <a:pPr>
              <a:buFontTx/>
              <a:buChar char="-"/>
            </a:pPr>
            <a:r>
              <a:rPr lang="en-GB" dirty="0" smtClean="0"/>
              <a:t>Sentence structure</a:t>
            </a:r>
          </a:p>
          <a:p>
            <a:pPr>
              <a:buFontTx/>
              <a:buChar char="-"/>
            </a:pPr>
            <a:r>
              <a:rPr lang="en-GB" dirty="0" smtClean="0"/>
              <a:t>Punctuation </a:t>
            </a:r>
          </a:p>
          <a:p>
            <a:pPr>
              <a:buFontTx/>
              <a:buChar char="-"/>
            </a:pPr>
            <a:r>
              <a:rPr lang="en-GB" dirty="0" smtClean="0"/>
              <a:t>Tone</a:t>
            </a:r>
          </a:p>
          <a:p>
            <a:pPr>
              <a:buFontTx/>
              <a:buChar char="-"/>
            </a:pPr>
            <a:r>
              <a:rPr lang="en-GB" dirty="0" smtClean="0"/>
              <a:t>The overall effect on narrative voice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71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Duel Narration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Now divide the statements;</a:t>
            </a:r>
          </a:p>
          <a:p>
            <a:pPr>
              <a:buFontTx/>
              <a:buChar char="-"/>
            </a:pPr>
            <a:r>
              <a:rPr lang="en-GB" dirty="0" smtClean="0"/>
              <a:t>Nelly</a:t>
            </a:r>
          </a:p>
          <a:p>
            <a:pPr>
              <a:buFontTx/>
              <a:buChar char="-"/>
            </a:pPr>
            <a:r>
              <a:rPr lang="en-GB" dirty="0" smtClean="0"/>
              <a:t>Lockwood</a:t>
            </a:r>
          </a:p>
          <a:p>
            <a:pPr>
              <a:buFontTx/>
              <a:buChar char="-"/>
            </a:pPr>
            <a:r>
              <a:rPr lang="en-GB" dirty="0" smtClean="0"/>
              <a:t>Both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52983007"/>
              </p:ext>
            </p:extLst>
          </p:nvPr>
        </p:nvGraphicFramePr>
        <p:xfrm>
          <a:off x="3048000" y="27789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857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Context – AO4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Reasons for early criticism:</a:t>
            </a:r>
          </a:p>
          <a:p>
            <a:r>
              <a:rPr lang="en-GB" dirty="0" smtClean="0"/>
              <a:t>Victorian </a:t>
            </a:r>
            <a:r>
              <a:rPr lang="en-GB" dirty="0"/>
              <a:t>readers believed it was the novelists job to make clear his position and their duty to make their meaning plain.</a:t>
            </a:r>
          </a:p>
          <a:p>
            <a:r>
              <a:rPr lang="en-GB" dirty="0" smtClean="0"/>
              <a:t>Victorian </a:t>
            </a:r>
            <a:r>
              <a:rPr lang="en-GB" dirty="0"/>
              <a:t>novels often had a didactic purpose narrated by a morally strong voice – Bronte’s embedded narrative confused this and multiple voices did not offer a clear message to the reader. 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76874" y="5229200"/>
            <a:ext cx="7992888" cy="1077218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The duel and frame narrative destabilised and challenged this. </a:t>
            </a:r>
          </a:p>
          <a:p>
            <a:pPr algn="ctr"/>
            <a:r>
              <a:rPr lang="en-GB" sz="2000" dirty="0" smtClean="0"/>
              <a:t>Read the article ‘Challenging </a:t>
            </a:r>
            <a:r>
              <a:rPr lang="en-GB" sz="2000" dirty="0" err="1" smtClean="0"/>
              <a:t>Orthadoxy</a:t>
            </a:r>
            <a:r>
              <a:rPr lang="en-GB" sz="2000" dirty="0" smtClean="0"/>
              <a:t>’ </a:t>
            </a:r>
          </a:p>
          <a:p>
            <a:pPr algn="ctr"/>
            <a:r>
              <a:rPr lang="en-GB" sz="2400" b="1" u="sng" dirty="0" smtClean="0"/>
              <a:t>Key Question: </a:t>
            </a:r>
            <a:r>
              <a:rPr lang="en-GB" sz="2000" dirty="0" smtClean="0"/>
              <a:t>How can the narrative structure be linked to the Gothic?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9580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531</Words>
  <Application>Microsoft Office PowerPoint</Application>
  <PresentationFormat>On-screen Show (4:3)</PresentationFormat>
  <Paragraphs>78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How can you link this image to Wuthering Heights?</vt:lpstr>
      <vt:lpstr>Frame Narrative</vt:lpstr>
      <vt:lpstr>Wuthering Heights and the Gothic</vt:lpstr>
      <vt:lpstr>Connector:</vt:lpstr>
      <vt:lpstr>Narrative in Wuthering Heights</vt:lpstr>
      <vt:lpstr>Lockwood’s Narrative</vt:lpstr>
      <vt:lpstr>Nelly and Lockwood</vt:lpstr>
      <vt:lpstr>Duel Narration </vt:lpstr>
      <vt:lpstr>Context – AO4</vt:lpstr>
      <vt:lpstr>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mee</dc:creator>
  <cp:lastModifiedBy>katherine mee</cp:lastModifiedBy>
  <cp:revision>6</cp:revision>
  <dcterms:created xsi:type="dcterms:W3CDTF">2014-03-01T16:15:39Z</dcterms:created>
  <dcterms:modified xsi:type="dcterms:W3CDTF">2014-03-01T17:45:32Z</dcterms:modified>
</cp:coreProperties>
</file>