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7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0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40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6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38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0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8521-B412-4813-8D54-47EEF621C89C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2D24-6C52-47CE-AEB2-622973FBE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67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Oppositions in the Gothic Genre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00800" cy="1752600"/>
          </a:xfrm>
        </p:spPr>
        <p:txBody>
          <a:bodyPr/>
          <a:lstStyle/>
          <a:p>
            <a:r>
              <a:rPr lang="en-GB" dirty="0" smtClean="0"/>
              <a:t>LO: To explore the use of oppositions in Wuthering Heights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8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08601">
            <a:off x="-1941280" y="4089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7030A0"/>
                </a:solidFill>
              </a:rPr>
              <a:t>AO4: Gothic Genre</a:t>
            </a:r>
            <a:br>
              <a:rPr lang="en-GB" b="1" u="sng" dirty="0" smtClean="0">
                <a:solidFill>
                  <a:srgbClr val="7030A0"/>
                </a:solidFill>
              </a:rPr>
            </a:br>
            <a:r>
              <a:rPr lang="en-GB" sz="3100" b="1" u="sng" dirty="0" smtClean="0">
                <a:solidFill>
                  <a:srgbClr val="7030A0"/>
                </a:solidFill>
              </a:rPr>
              <a:t>Critic Andrew Green</a:t>
            </a:r>
            <a:endParaRPr lang="en-GB" sz="31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GB" dirty="0" smtClean="0"/>
              <a:t>“Gothic is a genre that resides on the borders and extremes of experience; it thrives on oppositions and division”</a:t>
            </a:r>
          </a:p>
          <a:p>
            <a:r>
              <a:rPr lang="en-GB" dirty="0" smtClean="0"/>
              <a:t>“it has at its heart, uncertainty, the unsettling and indefinable”</a:t>
            </a:r>
          </a:p>
          <a:p>
            <a:r>
              <a:rPr lang="en-GB" dirty="0" smtClean="0"/>
              <a:t>“Bronte presents her readers with mirror images, doubles and oppositions”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1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7030A0"/>
                </a:solidFill>
              </a:rPr>
              <a:t>Oppositions in Wuthering Heights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 dirty="0" smtClean="0"/>
              <a:t>What oppositions have we encountered so far?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Good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evil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Innocence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guilt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Freedom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inprisonment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Moral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immoral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Natural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supernatural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Living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dead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Heights </a:t>
            </a:r>
            <a:r>
              <a:rPr lang="en-GB" dirty="0" err="1" smtClean="0">
                <a:solidFill>
                  <a:srgbClr val="7030A0"/>
                </a:solidFill>
              </a:rPr>
              <a:t>vs</a:t>
            </a:r>
            <a:r>
              <a:rPr lang="en-GB" dirty="0" smtClean="0">
                <a:solidFill>
                  <a:srgbClr val="7030A0"/>
                </a:solidFill>
              </a:rPr>
              <a:t> Grange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2204864"/>
            <a:ext cx="3024336" cy="42473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 world in which these types of oppositions are fixed is a stable and morally certain world. </a:t>
            </a:r>
          </a:p>
          <a:p>
            <a:endParaRPr lang="en-GB" dirty="0"/>
          </a:p>
          <a:p>
            <a:r>
              <a:rPr lang="en-GB" dirty="0" smtClean="0"/>
              <a:t>Bronte presents a world where these oppositions are constantly changing/shifting/merging into each other. </a:t>
            </a:r>
          </a:p>
          <a:p>
            <a:endParaRPr lang="en-GB" dirty="0"/>
          </a:p>
          <a:p>
            <a:r>
              <a:rPr lang="en-GB" dirty="0" smtClean="0"/>
              <a:t>This creates the unsettling Gothic tone. It also helps create the feelings of terror and horror.</a:t>
            </a:r>
          </a:p>
        </p:txBody>
      </p:sp>
    </p:spTree>
    <p:extLst>
      <p:ext uri="{BB962C8B-B14F-4D97-AF65-F5344CB8AC3E}">
        <p14:creationId xmlns:p14="http://schemas.microsoft.com/office/powerpoint/2010/main" val="30182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700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Cathy and Heathcliff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Lockwood and Heathcliff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Cathy and Catherine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Heathcliff and Hindley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Heathcliff and </a:t>
            </a:r>
            <a:r>
              <a:rPr lang="en-GB" dirty="0" err="1" smtClean="0">
                <a:solidFill>
                  <a:srgbClr val="7030A0"/>
                </a:solidFill>
              </a:rPr>
              <a:t>Hareton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Heathcliff and Linton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Heathcliff and Edgar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Linton and </a:t>
            </a:r>
            <a:r>
              <a:rPr lang="en-GB" dirty="0" err="1" smtClean="0">
                <a:solidFill>
                  <a:srgbClr val="7030A0"/>
                </a:solidFill>
              </a:rPr>
              <a:t>Hareton</a:t>
            </a:r>
            <a:endParaRPr lang="en-GB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>
                <a:solidFill>
                  <a:srgbClr val="7030A0"/>
                </a:solidFill>
              </a:rPr>
              <a:t>Character Oppositions in Wuthering Heights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2204864"/>
            <a:ext cx="3024336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Character doubles are another, separate form of Gothic opposition. Names are repeated throughout the family tree creating confusion and disorientation.</a:t>
            </a:r>
          </a:p>
          <a:p>
            <a:endParaRPr lang="en-GB" dirty="0"/>
          </a:p>
          <a:p>
            <a:r>
              <a:rPr lang="en-GB" dirty="0" smtClean="0"/>
              <a:t>Boundaries are crossed and broken by characters and the often pass on inherited traits.</a:t>
            </a:r>
          </a:p>
        </p:txBody>
      </p:sp>
    </p:spTree>
    <p:extLst>
      <p:ext uri="{BB962C8B-B14F-4D97-AF65-F5344CB8AC3E}">
        <p14:creationId xmlns:p14="http://schemas.microsoft.com/office/powerpoint/2010/main" val="187298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Oppositions in the Gothic Genre</vt:lpstr>
      <vt:lpstr>AO4: Gothic Genre Critic Andrew Green</vt:lpstr>
      <vt:lpstr>Oppositions in Wuthering Heights</vt:lpstr>
      <vt:lpstr>PowerPoint Presentation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Oppositions in the Gothic Genre</dc:title>
  <dc:creator>Magna Carta School</dc:creator>
  <cp:lastModifiedBy>Magna Carta School</cp:lastModifiedBy>
  <cp:revision>3</cp:revision>
  <dcterms:created xsi:type="dcterms:W3CDTF">2014-05-14T13:49:28Z</dcterms:created>
  <dcterms:modified xsi:type="dcterms:W3CDTF">2014-05-14T14:32:59Z</dcterms:modified>
</cp:coreProperties>
</file>