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0" r:id="rId4"/>
    <p:sldId id="263" r:id="rId5"/>
    <p:sldId id="257" r:id="rId6"/>
    <p:sldId id="258" r:id="rId7"/>
    <p:sldId id="262" r:id="rId8"/>
    <p:sldId id="259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6718-9382-44AD-B46F-B677D7218382}" type="datetimeFigureOut">
              <a:rPr lang="en-GB" smtClean="0"/>
              <a:pPr/>
              <a:t>18/11/2011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25BD-D928-4171-896A-9F50DAD05D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9790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6718-9382-44AD-B46F-B677D7218382}" type="datetimeFigureOut">
              <a:rPr lang="en-GB" smtClean="0"/>
              <a:pPr/>
              <a:t>18/11/2011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25BD-D928-4171-896A-9F50DAD05D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5871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6718-9382-44AD-B46F-B677D7218382}" type="datetimeFigureOut">
              <a:rPr lang="en-GB" smtClean="0"/>
              <a:pPr/>
              <a:t>18/11/2011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25BD-D928-4171-896A-9F50DAD05D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3891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6718-9382-44AD-B46F-B677D7218382}" type="datetimeFigureOut">
              <a:rPr lang="en-GB" smtClean="0"/>
              <a:pPr/>
              <a:t>18/11/2011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25BD-D928-4171-896A-9F50DAD05D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6716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6718-9382-44AD-B46F-B677D7218382}" type="datetimeFigureOut">
              <a:rPr lang="en-GB" smtClean="0"/>
              <a:pPr/>
              <a:t>18/11/2011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25BD-D928-4171-896A-9F50DAD05D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9635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6718-9382-44AD-B46F-B677D7218382}" type="datetimeFigureOut">
              <a:rPr lang="en-GB" smtClean="0"/>
              <a:pPr/>
              <a:t>18/11/2011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25BD-D928-4171-896A-9F50DAD05D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2670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6718-9382-44AD-B46F-B677D7218382}" type="datetimeFigureOut">
              <a:rPr lang="en-GB" smtClean="0"/>
              <a:pPr/>
              <a:t>18/11/2011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25BD-D928-4171-896A-9F50DAD05D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3346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6718-9382-44AD-B46F-B677D7218382}" type="datetimeFigureOut">
              <a:rPr lang="en-GB" smtClean="0"/>
              <a:pPr/>
              <a:t>18/11/2011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25BD-D928-4171-896A-9F50DAD05D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062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6718-9382-44AD-B46F-B677D7218382}" type="datetimeFigureOut">
              <a:rPr lang="en-GB" smtClean="0"/>
              <a:pPr/>
              <a:t>18/11/2011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25BD-D928-4171-896A-9F50DAD05D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0600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6718-9382-44AD-B46F-B677D7218382}" type="datetimeFigureOut">
              <a:rPr lang="en-GB" smtClean="0"/>
              <a:pPr/>
              <a:t>18/11/2011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25BD-D928-4171-896A-9F50DAD05D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5258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6718-9382-44AD-B46F-B677D7218382}" type="datetimeFigureOut">
              <a:rPr lang="en-GB" smtClean="0"/>
              <a:pPr/>
              <a:t>18/11/2011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525BD-D928-4171-896A-9F50DAD05D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6032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66718-9382-44AD-B46F-B677D7218382}" type="datetimeFigureOut">
              <a:rPr lang="en-GB" smtClean="0"/>
              <a:pPr/>
              <a:t>18/11/2011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525BD-D928-4171-896A-9F50DAD05D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8108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PEMn8aVNv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57" y="260648"/>
            <a:ext cx="3995402" cy="1143000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FF0000"/>
                </a:solidFill>
              </a:rPr>
              <a:t>Connector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Browning’s poetry presents women in a negative way </a:t>
            </a:r>
            <a:endParaRPr lang="en-GB" dirty="0"/>
          </a:p>
          <a:p>
            <a:r>
              <a:rPr lang="en-GB" dirty="0" smtClean="0"/>
              <a:t>Browning has a corrupt mind</a:t>
            </a:r>
          </a:p>
          <a:p>
            <a:r>
              <a:rPr lang="en-GB" dirty="0" smtClean="0"/>
              <a:t>Browning’s poetry presents men in a negative way</a:t>
            </a:r>
          </a:p>
          <a:p>
            <a:r>
              <a:rPr lang="en-GB" dirty="0" smtClean="0"/>
              <a:t>Browning’s poetry is based around moral issues</a:t>
            </a:r>
          </a:p>
          <a:p>
            <a:r>
              <a:rPr lang="en-GB" dirty="0" smtClean="0"/>
              <a:t>Browning is critical of people with power and status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88640"/>
            <a:ext cx="4896544" cy="1446550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List the following statements 1-5  with 1 being the statement that you most agree with and 5 being the statement that you least agree with.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79712" y="599652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BE PREPARED TO DISCUSS YOUR CHOICES!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283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Extension-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you make statements about </a:t>
            </a:r>
            <a:r>
              <a:rPr lang="en-GB" dirty="0" err="1" smtClean="0"/>
              <a:t>Browning’s</a:t>
            </a:r>
            <a:r>
              <a:rPr lang="en-GB" dirty="0" smtClean="0"/>
              <a:t> poet</a:t>
            </a:r>
            <a:r>
              <a:rPr lang="en-GB" b="1" dirty="0" smtClean="0">
                <a:solidFill>
                  <a:srgbClr val="FF0000"/>
                </a:solidFill>
              </a:rPr>
              <a:t>ry...</a:t>
            </a:r>
          </a:p>
          <a:p>
            <a:pPr>
              <a:buNone/>
            </a:pPr>
            <a:endParaRPr lang="en-GB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3674118" cy="1882468"/>
          </a:xfrm>
        </p:spPr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Adobe Garamond Pro" pitchFamily="18" charset="0"/>
              </a:rPr>
              <a:t>The Pied Piper of Hamelin</a:t>
            </a:r>
            <a:endParaRPr lang="en-GB" dirty="0">
              <a:solidFill>
                <a:srgbClr val="7030A0"/>
              </a:solidFill>
              <a:latin typeface="Adobe Garamond Pro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0" y="2214554"/>
            <a:ext cx="4082171" cy="3643338"/>
          </a:xfrm>
          <a:prstGeom prst="rect">
            <a:avLst/>
          </a:prstGeom>
        </p:spPr>
      </p:pic>
      <p:pic>
        <p:nvPicPr>
          <p:cNvPr id="5" name="Picture 4" descr="rat-piper_1116895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1934" y="3857628"/>
            <a:ext cx="4062024" cy="2543180"/>
          </a:xfrm>
          <a:prstGeom prst="rect">
            <a:avLst/>
          </a:prstGeom>
        </p:spPr>
      </p:pic>
      <p:pic>
        <p:nvPicPr>
          <p:cNvPr id="6" name="Picture 5" descr="boj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4876" y="500042"/>
            <a:ext cx="2598216" cy="35271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0949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Pied Piper of Hamelin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Poem adapted from a sixteenth century legend.</a:t>
            </a:r>
          </a:p>
          <a:p>
            <a:endParaRPr lang="en-GB" dirty="0"/>
          </a:p>
          <a:p>
            <a:r>
              <a:rPr lang="en-GB" dirty="0" smtClean="0">
                <a:hlinkClick r:id="rId2"/>
              </a:rPr>
              <a:t>http://www.youtube.com/watch?v=GPEMn8aVNvk</a:t>
            </a:r>
            <a:endParaRPr lang="en-GB" dirty="0" smtClean="0"/>
          </a:p>
          <a:p>
            <a:endParaRPr lang="en-GB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PREDICTIONS:</a:t>
            </a:r>
          </a:p>
          <a:p>
            <a:r>
              <a:rPr lang="en-GB" dirty="0" smtClean="0"/>
              <a:t>From reading other Browning poem’s what do you predict about his adaptation of this legend?</a:t>
            </a:r>
          </a:p>
          <a:p>
            <a:r>
              <a:rPr lang="en-GB" dirty="0" smtClean="0"/>
              <a:t>How do you think he portrays the town’s people and the Piper?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93603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ADD IN THE ROMAN NUMERALS TO EACH STANZA!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71858" cy="4525963"/>
          </a:xfrm>
        </p:spPr>
        <p:txBody>
          <a:bodyPr/>
          <a:lstStyle/>
          <a:p>
            <a:r>
              <a:rPr lang="en-GB" dirty="0" err="1" smtClean="0"/>
              <a:t>i</a:t>
            </a:r>
            <a:r>
              <a:rPr lang="en-GB" dirty="0" smtClean="0"/>
              <a:t> = 1</a:t>
            </a:r>
          </a:p>
          <a:p>
            <a:r>
              <a:rPr lang="en-GB" dirty="0" smtClean="0"/>
              <a:t>ii=2</a:t>
            </a:r>
          </a:p>
          <a:p>
            <a:r>
              <a:rPr lang="en-GB" dirty="0" smtClean="0"/>
              <a:t>iii=3</a:t>
            </a:r>
          </a:p>
          <a:p>
            <a:r>
              <a:rPr lang="en-GB" dirty="0" smtClean="0"/>
              <a:t>iv=4</a:t>
            </a:r>
          </a:p>
          <a:p>
            <a:r>
              <a:rPr lang="en-GB" dirty="0" smtClean="0"/>
              <a:t>v=5</a:t>
            </a:r>
          </a:p>
          <a:p>
            <a:r>
              <a:rPr lang="en-GB" dirty="0" smtClean="0"/>
              <a:t>vi=6</a:t>
            </a:r>
          </a:p>
          <a:p>
            <a:r>
              <a:rPr lang="en-GB" dirty="0" smtClean="0"/>
              <a:t>Etc!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643306" y="1643050"/>
            <a:ext cx="34718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err="1" smtClean="0"/>
              <a:t>i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x=9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x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xi=11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Etc!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Pied Piper of Hamelin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Past exam question: </a:t>
            </a:r>
            <a:r>
              <a:rPr lang="en-GB" dirty="0" smtClean="0"/>
              <a:t>Write about the ways Browning tells the story in Sections VII, VIII, IX, X and XI of ‘The Pied Piper of Hamelin’.</a:t>
            </a:r>
          </a:p>
          <a:p>
            <a:endParaRPr lang="en-GB" dirty="0" smtClean="0"/>
          </a:p>
          <a:p>
            <a:r>
              <a:rPr lang="en-GB" dirty="0" smtClean="0"/>
              <a:t>Pairs to annotate each of the above sections; VII, VIII, IX and X.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>
                <a:solidFill>
                  <a:schemeClr val="accent1"/>
                </a:solidFill>
              </a:rPr>
              <a:t>Feedback: SHARE YOUR IDEAS AND READ YOUR SECTION</a:t>
            </a:r>
          </a:p>
        </p:txBody>
      </p:sp>
      <p:sp>
        <p:nvSpPr>
          <p:cNvPr id="4" name="TextBox 3"/>
          <p:cNvSpPr txBox="1"/>
          <p:nvPr/>
        </p:nvSpPr>
        <p:spPr>
          <a:xfrm rot="21122323">
            <a:off x="2459989" y="4181839"/>
            <a:ext cx="6809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FORM... IS IT A MONOLOGUE? 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STRUCTURE...SYLLABIC PATTERNS?RHYME SCHEME? LINE LENGTH?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LANGUAGE...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39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Close reading of Browning’s poem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In addition to analysing the story, your annotations should focus on:</a:t>
            </a:r>
          </a:p>
          <a:p>
            <a:r>
              <a:rPr lang="en-GB" dirty="0" smtClean="0"/>
              <a:t>The roles of power and status</a:t>
            </a:r>
          </a:p>
          <a:p>
            <a:r>
              <a:rPr lang="en-GB" dirty="0" smtClean="0"/>
              <a:t>The way that characters are presented</a:t>
            </a:r>
          </a:p>
          <a:p>
            <a:r>
              <a:rPr lang="en-GB" dirty="0" smtClean="0"/>
              <a:t>The way that Browning adapts the legend</a:t>
            </a:r>
          </a:p>
          <a:p>
            <a:r>
              <a:rPr lang="en-GB" dirty="0" smtClean="0"/>
              <a:t>The moral of the tale</a:t>
            </a:r>
          </a:p>
          <a:p>
            <a:r>
              <a:rPr lang="en-GB" dirty="0" smtClean="0"/>
              <a:t>Links with other Browning poems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2056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Section XI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14348" y="2428868"/>
            <a:ext cx="7901014" cy="27146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b="1" dirty="0" smtClean="0"/>
              <a:t>"How?" cried the Mayor, "</a:t>
            </a:r>
            <a:r>
              <a:rPr lang="en-GB" sz="2800" b="1" dirty="0" err="1" smtClean="0"/>
              <a:t>d'ye</a:t>
            </a:r>
            <a:r>
              <a:rPr lang="en-GB" sz="2800" b="1" dirty="0" smtClean="0"/>
              <a:t> think I'll brook</a:t>
            </a:r>
            <a:br>
              <a:rPr lang="en-GB" sz="2800" b="1" dirty="0" smtClean="0"/>
            </a:br>
            <a:r>
              <a:rPr lang="en-GB" sz="2800" b="1" dirty="0" smtClean="0"/>
              <a:t>Being worse treated than a Cook?</a:t>
            </a:r>
            <a:br>
              <a:rPr lang="en-GB" sz="2800" b="1" dirty="0" smtClean="0"/>
            </a:br>
            <a:r>
              <a:rPr lang="en-GB" sz="2800" b="1" dirty="0" smtClean="0"/>
              <a:t>Insulted by a lazy ribald</a:t>
            </a:r>
            <a:br>
              <a:rPr lang="en-GB" sz="2800" b="1" dirty="0" smtClean="0"/>
            </a:br>
            <a:r>
              <a:rPr lang="en-GB" sz="2800" b="1" dirty="0" smtClean="0"/>
              <a:t>With idle pipe and vesture piebald?</a:t>
            </a:r>
            <a:br>
              <a:rPr lang="en-GB" sz="2800" b="1" dirty="0" smtClean="0"/>
            </a:br>
            <a:r>
              <a:rPr lang="en-GB" sz="2800" b="1" dirty="0" smtClean="0"/>
              <a:t>You threaten us, fellow? Do your worst,</a:t>
            </a:r>
            <a:br>
              <a:rPr lang="en-GB" sz="2800" b="1" dirty="0" smtClean="0"/>
            </a:br>
            <a:r>
              <a:rPr lang="en-GB" sz="2800" b="1" dirty="0" smtClean="0"/>
              <a:t>Blow your pipe there till you burst!"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1357298"/>
            <a:ext cx="3143272" cy="92333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Speech</a:t>
            </a:r>
            <a:r>
              <a:rPr lang="en-GB" dirty="0" smtClean="0"/>
              <a:t>- highlights the actual ignorance of the Mayor; no bias from the narrator.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857884" y="1428736"/>
            <a:ext cx="2928958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Rhetorical questioning </a:t>
            </a:r>
            <a:r>
              <a:rPr lang="en-GB" dirty="0" smtClean="0"/>
              <a:t>is frequent- Power play not waiting for a response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5429264"/>
            <a:ext cx="3071834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Rhyming couplets- </a:t>
            </a:r>
            <a:r>
              <a:rPr lang="en-GB" dirty="0" smtClean="0"/>
              <a:t>Enhance the pace of the poem/ highlight the Mayor’s intensity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072066" y="5357826"/>
            <a:ext cx="35719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Dramatic Irony- </a:t>
            </a:r>
            <a:r>
              <a:rPr lang="en-GB" dirty="0" smtClean="0"/>
              <a:t>prior knowledge of the legend allows the reader to know that the Mayor’s words are about to be punished.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Essay Planning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the essay planning sheet provided... You may find this way useful for your exam!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00297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57" y="260648"/>
            <a:ext cx="3995402" cy="1143000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FF0000"/>
                </a:solidFill>
              </a:rPr>
              <a:t>review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Browning’s poetry presents women in a negative way </a:t>
            </a:r>
            <a:endParaRPr lang="en-GB" dirty="0"/>
          </a:p>
          <a:p>
            <a:r>
              <a:rPr lang="en-GB" dirty="0" smtClean="0"/>
              <a:t>Browning has a corrupt mind</a:t>
            </a:r>
          </a:p>
          <a:p>
            <a:r>
              <a:rPr lang="en-GB" dirty="0" smtClean="0"/>
              <a:t>Browning’s poetry presents men in a negative way</a:t>
            </a:r>
          </a:p>
          <a:p>
            <a:r>
              <a:rPr lang="en-GB" dirty="0" smtClean="0"/>
              <a:t>Browning’s poetry is based around moral issues</a:t>
            </a:r>
          </a:p>
          <a:p>
            <a:r>
              <a:rPr lang="en-GB" dirty="0" smtClean="0"/>
              <a:t>Browning is critical of people with power and status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188640"/>
            <a:ext cx="4896544" cy="769441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FF0000"/>
                </a:solidFill>
              </a:rPr>
              <a:t>Has Browning changed your thoughts, having read this last poem?</a:t>
            </a:r>
          </a:p>
        </p:txBody>
      </p:sp>
    </p:spTree>
    <p:extLst>
      <p:ext uri="{BB962C8B-B14F-4D97-AF65-F5344CB8AC3E}">
        <p14:creationId xmlns="" xmlns:p14="http://schemas.microsoft.com/office/powerpoint/2010/main" val="80283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428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Connector</vt:lpstr>
      <vt:lpstr>The Pied Piper of Hamelin</vt:lpstr>
      <vt:lpstr>The Pied Piper of Hamelin</vt:lpstr>
      <vt:lpstr>ADD IN THE ROMAN NUMERALS TO EACH STANZA!</vt:lpstr>
      <vt:lpstr>The Pied Piper of Hamelin</vt:lpstr>
      <vt:lpstr>Close reading of Browning’s poem</vt:lpstr>
      <vt:lpstr>Section XI</vt:lpstr>
      <vt:lpstr>Essay Planning</vt:lpstr>
      <vt:lpstr>review</vt:lpstr>
      <vt:lpstr>Extension- review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12 AS Literature</dc:title>
  <dc:creator>Jamez</dc:creator>
  <cp:lastModifiedBy>kmee</cp:lastModifiedBy>
  <cp:revision>14</cp:revision>
  <dcterms:created xsi:type="dcterms:W3CDTF">2011-11-13T15:56:02Z</dcterms:created>
  <dcterms:modified xsi:type="dcterms:W3CDTF">2011-11-18T09:39:25Z</dcterms:modified>
</cp:coreProperties>
</file>