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56" r:id="rId6"/>
    <p:sldId id="258" r:id="rId7"/>
    <p:sldId id="259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21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72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44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62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7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3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64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0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38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01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2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9827-E072-4334-B338-D1B51DE8F1D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11F68-38D6-41B6-A27E-4A98822B0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58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Connector: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Spend 15 minutes adding relevant and specific quotations to each of the following sections in your booklet:</a:t>
            </a:r>
          </a:p>
          <a:p>
            <a:pPr>
              <a:buFontTx/>
              <a:buChar char="-"/>
            </a:pPr>
            <a:r>
              <a:rPr lang="en-GB" b="1" dirty="0" smtClean="0">
                <a:solidFill>
                  <a:srgbClr val="C00000"/>
                </a:solidFill>
              </a:rPr>
              <a:t>The isolated protagonist</a:t>
            </a:r>
          </a:p>
          <a:p>
            <a:pPr>
              <a:buFontTx/>
              <a:buChar char="-"/>
            </a:pPr>
            <a:r>
              <a:rPr lang="en-GB" b="1" dirty="0" smtClean="0">
                <a:solidFill>
                  <a:srgbClr val="C00000"/>
                </a:solidFill>
              </a:rPr>
              <a:t>Damsels in distress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14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Connector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Using your understanding from last lesson, we will now hold a debate.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Which critical perspective regarding Heathcliff is the most accurate?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Use your tokens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Respond to each other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Build and defend your perspective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Use wide-ranging evidence from the text</a:t>
            </a:r>
          </a:p>
        </p:txBody>
      </p:sp>
    </p:spTree>
    <p:extLst>
      <p:ext uri="{BB962C8B-B14F-4D97-AF65-F5344CB8AC3E}">
        <p14:creationId xmlns:p14="http://schemas.microsoft.com/office/powerpoint/2010/main" val="230270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u="sng" dirty="0" smtClean="0">
                <a:solidFill>
                  <a:srgbClr val="0070C0"/>
                </a:solidFill>
              </a:rPr>
              <a:t>Model Essay</a:t>
            </a:r>
            <a:endParaRPr lang="en-GB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through and consider how the essay has been marked</a:t>
            </a:r>
          </a:p>
          <a:p>
            <a:pPr>
              <a:buFontTx/>
              <a:buChar char="-"/>
            </a:pPr>
            <a:r>
              <a:rPr lang="en-GB" dirty="0" smtClean="0"/>
              <a:t>Positive annotations highlight good areas</a:t>
            </a:r>
          </a:p>
          <a:p>
            <a:pPr>
              <a:buFontTx/>
              <a:buChar char="-"/>
            </a:pPr>
            <a:r>
              <a:rPr lang="en-GB" dirty="0" smtClean="0"/>
              <a:t>Use of words from the mark scheme</a:t>
            </a:r>
          </a:p>
          <a:p>
            <a:pPr>
              <a:buFontTx/>
              <a:buChar char="-"/>
            </a:pPr>
            <a:r>
              <a:rPr lang="en-GB" dirty="0" smtClean="0"/>
              <a:t>Use of assessment objectives</a:t>
            </a:r>
          </a:p>
          <a:p>
            <a:pPr>
              <a:buFontTx/>
              <a:buChar char="-"/>
            </a:pPr>
            <a:r>
              <a:rPr lang="en-GB" dirty="0" smtClean="0"/>
              <a:t>Clear and detailed WWW/Target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02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0648"/>
            <a:ext cx="8176170" cy="136815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b="1" u="sng" dirty="0" smtClean="0"/>
              <a:t>Self-Assessment</a:t>
            </a:r>
          </a:p>
          <a:p>
            <a:r>
              <a:rPr lang="en-GB" dirty="0" smtClean="0"/>
              <a:t>Read through your essay. Double ticks show areas of good work. Reflect on your work and add your own annotations.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388" y="1772816"/>
            <a:ext cx="201734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AO1: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written expression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appropriate  vocabulary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fluent style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Clear and logical argument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Focus on task and text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7744" y="1772817"/>
            <a:ext cx="2160240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AO2</a:t>
            </a:r>
            <a:r>
              <a:rPr lang="en-GB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Analysis of form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Analysis of structure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Analysis of language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How do these aspects shape meaning in the text?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1772817"/>
            <a:ext cx="2016224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AO3</a:t>
            </a:r>
            <a:r>
              <a:rPr lang="en-GB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Different interpretations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Different perspectives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Critical perspectives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Connections to the gothic genre made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4248" y="1779291"/>
            <a:ext cx="2016224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AO4</a:t>
            </a:r>
            <a:r>
              <a:rPr lang="en-GB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Specific links to text and task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Contexts of reception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Contexts of production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Contexts of the gothic genre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843250" y="4788162"/>
            <a:ext cx="3457500" cy="1754326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Band 1 =  limited</a:t>
            </a:r>
          </a:p>
          <a:p>
            <a:pPr algn="ctr"/>
            <a:r>
              <a:rPr lang="en-GB" dirty="0" smtClean="0"/>
              <a:t>Band 2 = Some awareness</a:t>
            </a:r>
          </a:p>
          <a:p>
            <a:pPr algn="ctr"/>
            <a:r>
              <a:rPr lang="en-GB" dirty="0" smtClean="0"/>
              <a:t>Band 3 =  Some  consideration</a:t>
            </a:r>
          </a:p>
          <a:p>
            <a:pPr algn="ctr"/>
            <a:r>
              <a:rPr lang="en-GB" dirty="0" smtClean="0"/>
              <a:t>Band 4 =  Detailed consideration</a:t>
            </a:r>
          </a:p>
          <a:p>
            <a:pPr algn="ctr"/>
            <a:r>
              <a:rPr lang="en-GB" dirty="0" smtClean="0"/>
              <a:t>Band 5 = Exploration</a:t>
            </a:r>
          </a:p>
          <a:p>
            <a:pPr algn="ctr"/>
            <a:r>
              <a:rPr lang="en-GB" dirty="0" smtClean="0"/>
              <a:t>Band 6 = Evaluation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58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Gothic Setting and Atmospheres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984776" cy="194421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LO: To explore the </a:t>
            </a:r>
            <a:r>
              <a:rPr lang="en-GB" b="1" u="sng" dirty="0" smtClean="0">
                <a:solidFill>
                  <a:schemeClr val="tx1"/>
                </a:solidFill>
              </a:rPr>
              <a:t>settings</a:t>
            </a:r>
            <a:r>
              <a:rPr lang="en-GB" b="1" dirty="0" smtClean="0">
                <a:solidFill>
                  <a:schemeClr val="tx1"/>
                </a:solidFill>
              </a:rPr>
              <a:t> in Wuthering Heights and link to the </a:t>
            </a:r>
            <a:r>
              <a:rPr lang="en-GB" b="1" u="sng" dirty="0" smtClean="0">
                <a:solidFill>
                  <a:schemeClr val="tx1"/>
                </a:solidFill>
              </a:rPr>
              <a:t>Gothic</a:t>
            </a:r>
            <a:r>
              <a:rPr lang="en-GB" b="1" dirty="0" smtClean="0">
                <a:solidFill>
                  <a:schemeClr val="tx1"/>
                </a:solidFill>
              </a:rPr>
              <a:t> convention of </a:t>
            </a:r>
            <a:r>
              <a:rPr lang="en-GB" b="1" u="sng" dirty="0" smtClean="0">
                <a:solidFill>
                  <a:schemeClr val="tx1"/>
                </a:solidFill>
              </a:rPr>
              <a:t>oppositions</a:t>
            </a:r>
            <a:endParaRPr lang="en-GB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3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two extracts based on Wuthering Heights and </a:t>
            </a:r>
            <a:r>
              <a:rPr lang="en-GB" dirty="0" err="1" smtClean="0"/>
              <a:t>Thrushcross</a:t>
            </a:r>
            <a:r>
              <a:rPr lang="en-GB" dirty="0" smtClean="0"/>
              <a:t> Grange. </a:t>
            </a:r>
          </a:p>
          <a:p>
            <a:pPr marL="514350" indent="-514350">
              <a:buAutoNum type="arabicParenR"/>
            </a:pPr>
            <a:r>
              <a:rPr lang="en-GB" dirty="0" smtClean="0"/>
              <a:t>Find patterns of words with similar meanings and highlight</a:t>
            </a:r>
          </a:p>
          <a:p>
            <a:pPr marL="514350" indent="-514350">
              <a:buAutoNum type="arabicParenR"/>
            </a:pPr>
            <a:r>
              <a:rPr lang="en-GB" dirty="0" smtClean="0"/>
              <a:t>Give a name to this group and discuss as a group</a:t>
            </a:r>
          </a:p>
          <a:p>
            <a:pPr marL="514350" indent="-514350">
              <a:buAutoNum type="arabicParenR"/>
            </a:pPr>
            <a:r>
              <a:rPr lang="en-GB" dirty="0" smtClean="0"/>
              <a:t>Read the e-magazine article: a) sum up the argument b) Do you agree or disagree?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41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Linking to the Gothic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Individually, identify possible </a:t>
            </a:r>
            <a:r>
              <a:rPr lang="en-GB" b="1" dirty="0" smtClean="0"/>
              <a:t>gothic</a:t>
            </a:r>
            <a:r>
              <a:rPr lang="en-GB" dirty="0" smtClean="0"/>
              <a:t> elements in the setting:</a:t>
            </a:r>
          </a:p>
          <a:p>
            <a:r>
              <a:rPr lang="en-GB" dirty="0" smtClean="0"/>
              <a:t>Excess</a:t>
            </a:r>
          </a:p>
          <a:p>
            <a:r>
              <a:rPr lang="en-GB" dirty="0" smtClean="0"/>
              <a:t>Entrapment</a:t>
            </a:r>
          </a:p>
          <a:p>
            <a:r>
              <a:rPr lang="en-GB" dirty="0" smtClean="0"/>
              <a:t>Isolation</a:t>
            </a:r>
          </a:p>
          <a:p>
            <a:r>
              <a:rPr lang="en-GB" dirty="0" smtClean="0"/>
              <a:t>Horror</a:t>
            </a:r>
          </a:p>
          <a:p>
            <a:r>
              <a:rPr lang="en-GB" dirty="0" smtClean="0"/>
              <a:t>Decay and death</a:t>
            </a:r>
          </a:p>
          <a:p>
            <a:r>
              <a:rPr lang="en-GB" dirty="0" smtClean="0"/>
              <a:t>Hellish or demonic</a:t>
            </a:r>
          </a:p>
          <a:p>
            <a:r>
              <a:rPr lang="en-GB" dirty="0" smtClean="0"/>
              <a:t>Supernatural</a:t>
            </a:r>
          </a:p>
          <a:p>
            <a:r>
              <a:rPr lang="en-GB" dirty="0" smtClean="0"/>
              <a:t>Oppositions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1066212">
            <a:off x="4307535" y="3103108"/>
            <a:ext cx="4288695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Settings are a significant part of Gothic literature. How far do you agree in light of Bronte’s use of setting in Wuthering Heights?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6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Gothic Atmospheres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1800" dirty="0"/>
              <a:t>The frequent storms and wind that sweep through </a:t>
            </a:r>
            <a:r>
              <a:rPr lang="en-GB" sz="1800" i="1" dirty="0"/>
              <a:t>Wuthering </a:t>
            </a:r>
            <a:r>
              <a:rPr lang="en-GB" sz="1800" i="1" dirty="0" smtClean="0"/>
              <a:t>Heights </a:t>
            </a:r>
            <a:r>
              <a:rPr lang="en-GB" sz="1800" dirty="0" smtClean="0"/>
              <a:t>symbolize </a:t>
            </a:r>
            <a:r>
              <a:rPr lang="en-GB" sz="1800" dirty="0"/>
              <a:t>how the characters are at the mercy of forces they cannot </a:t>
            </a:r>
            <a:r>
              <a:rPr lang="en-GB" sz="1800" dirty="0" smtClean="0"/>
              <a:t>control. For </a:t>
            </a:r>
            <a:r>
              <a:rPr lang="en-GB" sz="1800" dirty="0"/>
              <a:t>example, Lockwood, the city boy, thinks he can walk back to </a:t>
            </a:r>
            <a:r>
              <a:rPr lang="en-GB" sz="1800" dirty="0" err="1" smtClean="0"/>
              <a:t>Thrushcross</a:t>
            </a:r>
            <a:r>
              <a:rPr lang="en-GB" sz="1800" dirty="0" smtClean="0"/>
              <a:t> Grange </a:t>
            </a:r>
            <a:r>
              <a:rPr lang="en-GB" sz="1800" dirty="0"/>
              <a:t>through a storm, but the nature-respecting folks at </a:t>
            </a:r>
            <a:r>
              <a:rPr lang="en-GB" sz="1800" dirty="0" smtClean="0"/>
              <a:t>Wuthering Heights </a:t>
            </a:r>
            <a:r>
              <a:rPr lang="en-GB" sz="1800" dirty="0"/>
              <a:t>tell him he's crazy; they know that the weather—nature—is </a:t>
            </a:r>
            <a:r>
              <a:rPr lang="en-GB" sz="1800" dirty="0" smtClean="0"/>
              <a:t>far stronger </a:t>
            </a:r>
            <a:r>
              <a:rPr lang="en-GB" sz="1800" dirty="0"/>
              <a:t>than he is. </a:t>
            </a:r>
            <a:r>
              <a:rPr lang="en-GB" sz="1800" dirty="0" err="1"/>
              <a:t>Brontë</a:t>
            </a:r>
            <a:r>
              <a:rPr lang="en-GB" sz="1800" dirty="0"/>
              <a:t> uses the weather as a metaphor for nature, </a:t>
            </a:r>
            <a:r>
              <a:rPr lang="en-GB" sz="1800" dirty="0" smtClean="0"/>
              <a:t>which she </a:t>
            </a:r>
            <a:r>
              <a:rPr lang="en-GB" sz="1800" dirty="0"/>
              <a:t>portrays as a magnificently strong force that can conquer any </a:t>
            </a:r>
            <a:r>
              <a:rPr lang="en-GB" sz="1800" dirty="0" smtClean="0"/>
              <a:t>character. The </a:t>
            </a:r>
            <a:r>
              <a:rPr lang="en-GB" sz="1800" dirty="0"/>
              <a:t>strongest characters are those who give the weather the respect </a:t>
            </a:r>
            <a:r>
              <a:rPr lang="en-GB" sz="1800" dirty="0" smtClean="0"/>
              <a:t>it deserves</a:t>
            </a:r>
            <a:r>
              <a:rPr lang="en-GB" sz="18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 rot="21323950">
            <a:off x="1475656" y="4725144"/>
            <a:ext cx="633670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Find 3-4 examples from Volume 1 where the use of weather, the elements and pathetic fallacy are used in an interesting way.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5749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Review: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Add your own key quotations to your booklets.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605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490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Connector:</vt:lpstr>
      <vt:lpstr>Connector</vt:lpstr>
      <vt:lpstr>Model Essay</vt:lpstr>
      <vt:lpstr>PowerPoint Presentation</vt:lpstr>
      <vt:lpstr>Gothic Setting and Atmospheres</vt:lpstr>
      <vt:lpstr>Reading</vt:lpstr>
      <vt:lpstr>Linking to the Gothic</vt:lpstr>
      <vt:lpstr>Gothic Atmospheres</vt:lpstr>
      <vt:lpstr>Review: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Connector:</dc:title>
  <dc:creator>Magna Carta School</dc:creator>
  <cp:lastModifiedBy>Magna Carta School</cp:lastModifiedBy>
  <cp:revision>6</cp:revision>
  <dcterms:created xsi:type="dcterms:W3CDTF">2014-03-19T16:40:40Z</dcterms:created>
  <dcterms:modified xsi:type="dcterms:W3CDTF">2014-03-19T17:16:49Z</dcterms:modified>
</cp:coreProperties>
</file>