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42C72-0269-4576-9A2D-1878B1838CA8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C918-ACA5-4EA7-8404-5F5A9A6D2A7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456383"/>
          </a:xfrm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“</a:t>
            </a:r>
            <a:r>
              <a:rPr lang="en-GB" sz="4000" dirty="0">
                <a:solidFill>
                  <a:srgbClr val="00B050"/>
                </a:solidFill>
              </a:rPr>
              <a:t>Mary Shelley presents Frankenstein as </a:t>
            </a:r>
            <a:r>
              <a:rPr lang="en-GB" sz="4000" b="1" u="sng" dirty="0">
                <a:solidFill>
                  <a:srgbClr val="00B050"/>
                </a:solidFill>
              </a:rPr>
              <a:t>fearing</a:t>
            </a:r>
            <a:r>
              <a:rPr lang="en-GB" sz="4000" dirty="0">
                <a:solidFill>
                  <a:srgbClr val="00B050"/>
                </a:solidFill>
              </a:rPr>
              <a:t> his own </a:t>
            </a:r>
            <a:r>
              <a:rPr lang="en-GB" sz="4000" b="1" u="sng" dirty="0">
                <a:solidFill>
                  <a:srgbClr val="00B050"/>
                </a:solidFill>
              </a:rPr>
              <a:t>sexuality</a:t>
            </a:r>
            <a:r>
              <a:rPr lang="en-GB" sz="4000" dirty="0">
                <a:solidFill>
                  <a:srgbClr val="00B050"/>
                </a:solidFill>
              </a:rPr>
              <a:t> and even as having </a:t>
            </a:r>
            <a:r>
              <a:rPr lang="en-GB" sz="4000" b="1" u="sng" dirty="0">
                <a:solidFill>
                  <a:srgbClr val="00B050"/>
                </a:solidFill>
              </a:rPr>
              <a:t>repressed</a:t>
            </a:r>
            <a:r>
              <a:rPr lang="en-GB" sz="4000" dirty="0">
                <a:solidFill>
                  <a:srgbClr val="00B050"/>
                </a:solidFill>
              </a:rPr>
              <a:t> sexual feelings towards his </a:t>
            </a:r>
            <a:r>
              <a:rPr lang="en-GB" sz="4000" b="1" u="sng" dirty="0">
                <a:solidFill>
                  <a:srgbClr val="00B050"/>
                </a:solidFill>
              </a:rPr>
              <a:t>mother</a:t>
            </a:r>
            <a:r>
              <a:rPr lang="en-GB" sz="4000" dirty="0" smtClean="0">
                <a:solidFill>
                  <a:srgbClr val="00B050"/>
                </a:solidFill>
              </a:rPr>
              <a:t>.”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b="1" dirty="0">
                <a:solidFill>
                  <a:srgbClr val="0070C0"/>
                </a:solidFill>
              </a:rPr>
              <a:t>What are your reactions to this view</a:t>
            </a:r>
            <a:r>
              <a:rPr lang="en-GB" sz="4000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398301">
            <a:off x="1233502" y="4407246"/>
            <a:ext cx="6400800" cy="1752600"/>
          </a:xfrm>
        </p:spPr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LO: </a:t>
            </a:r>
            <a:r>
              <a:rPr lang="en-GB" dirty="0" smtClean="0"/>
              <a:t>To explore the concept of sexuality in Frankenstein and apply Freudian readings of the text.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1348344">
            <a:off x="3944960" y="5947504"/>
            <a:ext cx="194421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AO3: Variety of interpretations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Sigmund Freud (1856 – 1939)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 critical material given to you discuss as a group the following questions:</a:t>
            </a:r>
          </a:p>
          <a:p>
            <a:endParaRPr lang="en-GB" dirty="0"/>
          </a:p>
          <a:p>
            <a:r>
              <a:rPr lang="en-GB" dirty="0" smtClean="0"/>
              <a:t>What is the </a:t>
            </a:r>
            <a:r>
              <a:rPr lang="en-GB" b="1" u="sng" dirty="0" smtClean="0"/>
              <a:t>Oedipus complex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did Freud believe was </a:t>
            </a:r>
            <a:r>
              <a:rPr lang="en-GB" b="1" u="sng" dirty="0" smtClean="0"/>
              <a:t>responsible</a:t>
            </a:r>
            <a:r>
              <a:rPr lang="en-GB" dirty="0" smtClean="0"/>
              <a:t> for all </a:t>
            </a:r>
            <a:r>
              <a:rPr lang="en-GB" b="1" u="sng" dirty="0" smtClean="0"/>
              <a:t>human behaviour</a:t>
            </a:r>
            <a:r>
              <a:rPr lang="en-GB" dirty="0" smtClean="0"/>
              <a:t>?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/>
              <a:t>Addressing the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are the two significant parts to the exam question?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2924944"/>
          <a:ext cx="806489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60079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Frankenstein fears his own sexuality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Frankenstein has repressed sexual feeling towards his mother</a:t>
                      </a:r>
                      <a:endParaRPr lang="en-GB" sz="2400" dirty="0"/>
                    </a:p>
                  </a:txBody>
                  <a:tcPr/>
                </a:tc>
              </a:tr>
              <a:tr h="20716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As a Group...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Discuss and see if you can think of any examples that demonstrate: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rgbClr val="7030A0"/>
                </a:solidFill>
              </a:rPr>
              <a:t>Victor showing a fear of his own sexuality or of having sex or of using his sexuality in life.</a:t>
            </a: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Any examples which show Victor being sexually attracted to his mother? (Does she share any traits with Elizabeth?)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l"/>
            <a:r>
              <a:rPr lang="en-GB" dirty="0" smtClean="0"/>
              <a:t>A Modelled Example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1209934">
            <a:off x="1258638" y="2973949"/>
            <a:ext cx="7293669" cy="138499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“After so much time spent in painful </a:t>
            </a:r>
            <a:r>
              <a:rPr lang="en-GB" sz="2800" b="1" u="sng" dirty="0" smtClean="0"/>
              <a:t>labour</a:t>
            </a:r>
            <a:r>
              <a:rPr lang="en-GB" sz="2800" dirty="0" smtClean="0"/>
              <a:t>, to arrive at once at the summit of my </a:t>
            </a:r>
            <a:r>
              <a:rPr lang="en-GB" sz="2800" b="1" u="sng" dirty="0" smtClean="0"/>
              <a:t>desires</a:t>
            </a:r>
            <a:r>
              <a:rPr lang="en-GB" sz="2800" dirty="0" smtClean="0"/>
              <a:t> was the most gratifying </a:t>
            </a:r>
            <a:r>
              <a:rPr lang="en-GB" sz="2800" b="1" u="sng" dirty="0" smtClean="0"/>
              <a:t>consummation</a:t>
            </a:r>
            <a:r>
              <a:rPr lang="en-GB" sz="2800" dirty="0" smtClean="0"/>
              <a:t> of my toils.” 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899592" y="1340768"/>
            <a:ext cx="3168352" cy="1368152"/>
          </a:xfrm>
          <a:prstGeom prst="wedgeRectCallout">
            <a:avLst>
              <a:gd name="adj1" fmla="val 129782"/>
              <a:gd name="adj2" fmla="val 73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Victor’s narrative reveals the close link between his creation and birth. “labour” and “consummation” reveal the sexual nature of the experiment </a:t>
            </a:r>
            <a:endParaRPr lang="en-GB" dirty="0"/>
          </a:p>
        </p:txBody>
      </p:sp>
      <p:sp>
        <p:nvSpPr>
          <p:cNvPr id="6" name="Rectangular Callout 5"/>
          <p:cNvSpPr/>
          <p:nvPr/>
        </p:nvSpPr>
        <p:spPr>
          <a:xfrm>
            <a:off x="1475656" y="5229200"/>
            <a:ext cx="4392488" cy="1296144"/>
          </a:xfrm>
          <a:prstGeom prst="wedgeRectCallout">
            <a:avLst>
              <a:gd name="adj1" fmla="val 21452"/>
              <a:gd name="adj2" fmla="val -114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Tellingly, Victor bypasses the act of sex to create life. Instead he synthesises it independently of any maternal figure or sexual intercourse. </a:t>
            </a:r>
            <a:endParaRPr lang="en-GB" dirty="0"/>
          </a:p>
        </p:txBody>
      </p:sp>
      <p:sp>
        <p:nvSpPr>
          <p:cNvPr id="7" name="Rectangular Callout 6"/>
          <p:cNvSpPr/>
          <p:nvPr/>
        </p:nvSpPr>
        <p:spPr>
          <a:xfrm>
            <a:off x="6516216" y="4365104"/>
            <a:ext cx="2232248" cy="2204864"/>
          </a:xfrm>
          <a:prstGeom prst="wedgeRectCallout">
            <a:avLst>
              <a:gd name="adj1" fmla="val -89959"/>
              <a:gd name="adj2" fmla="val -58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By relating consummation to scientific progress rather than sex, Victor may portray an innate fear of his own sexuality.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260648"/>
            <a:ext cx="3528392" cy="175432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Consummation: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The point at which something is complete or finalized.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The action of making a marriage or relationship complete by having sexual intercourse.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Group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Group 1: Fear of own sexuality</a:t>
            </a:r>
          </a:p>
          <a:p>
            <a:pPr>
              <a:buFontTx/>
              <a:buChar char="-"/>
            </a:pPr>
            <a:r>
              <a:rPr lang="en-GB" dirty="0" smtClean="0"/>
              <a:t>Creating monster rather than ‘begetting child’</a:t>
            </a:r>
          </a:p>
          <a:p>
            <a:pPr>
              <a:buFontTx/>
              <a:buChar char="-"/>
            </a:pPr>
            <a:r>
              <a:rPr lang="en-GB" dirty="0" smtClean="0"/>
              <a:t>Destruction of monster’s bride</a:t>
            </a:r>
          </a:p>
          <a:p>
            <a:pPr>
              <a:buFontTx/>
              <a:buChar char="-"/>
            </a:pPr>
            <a:r>
              <a:rPr lang="en-GB" dirty="0" smtClean="0"/>
              <a:t>Marriage is unconsummated</a:t>
            </a:r>
          </a:p>
          <a:p>
            <a:pPr>
              <a:buFontTx/>
              <a:buChar char="-"/>
            </a:pPr>
            <a:r>
              <a:rPr lang="en-GB" dirty="0" smtClean="0"/>
              <a:t>Usurpation of the maternal</a:t>
            </a:r>
          </a:p>
          <a:p>
            <a:pPr>
              <a:buFontTx/>
              <a:buChar char="-"/>
            </a:pPr>
            <a:r>
              <a:rPr lang="en-GB" dirty="0" smtClean="0"/>
              <a:t>Absence of courtship with Elizabeth</a:t>
            </a:r>
          </a:p>
          <a:p>
            <a:pPr>
              <a:buNone/>
            </a:pPr>
            <a:r>
              <a:rPr lang="en-GB" dirty="0" smtClean="0"/>
              <a:t>Group 2: Repressed sexual feelings towards his mother</a:t>
            </a:r>
          </a:p>
          <a:p>
            <a:pPr>
              <a:buFontTx/>
              <a:buChar char="-"/>
            </a:pPr>
            <a:r>
              <a:rPr lang="en-GB" dirty="0" smtClean="0"/>
              <a:t>Mother and Elizabeth in sexual dream (</a:t>
            </a:r>
            <a:r>
              <a:rPr lang="en-GB" dirty="0" err="1" smtClean="0"/>
              <a:t>chapt</a:t>
            </a:r>
            <a:r>
              <a:rPr lang="en-GB" dirty="0" smtClean="0"/>
              <a:t> 5)</a:t>
            </a:r>
          </a:p>
          <a:p>
            <a:pPr>
              <a:buFontTx/>
              <a:buChar char="-"/>
            </a:pPr>
            <a:r>
              <a:rPr lang="en-GB" dirty="0" smtClean="0"/>
              <a:t>Mother being the driving force of their marriage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Present Back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“Mary Shelley presents Frankenstein as fearing his own sexuality and even as having repressed sexual feelings towards his mother.”  What are your reactions to this view?</vt:lpstr>
      <vt:lpstr>Sigmund Freud (1856 – 1939)</vt:lpstr>
      <vt:lpstr>Addressing the Question</vt:lpstr>
      <vt:lpstr>As a Group...</vt:lpstr>
      <vt:lpstr>A Modelled Example</vt:lpstr>
      <vt:lpstr>Group Work</vt:lpstr>
      <vt:lpstr>Present Back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“Mary Shelley presents Frankenstein as fearing his own sexuality and even as having repressed sexual feelings towards his mother.”  What are your reactions to this view?</dc:title>
  <dc:creator>kmee</dc:creator>
  <cp:lastModifiedBy>kmee</cp:lastModifiedBy>
  <cp:revision>19</cp:revision>
  <dcterms:created xsi:type="dcterms:W3CDTF">2012-12-05T14:14:28Z</dcterms:created>
  <dcterms:modified xsi:type="dcterms:W3CDTF">2012-12-05T15:40:26Z</dcterms:modified>
</cp:coreProperties>
</file>