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6" r:id="rId3"/>
    <p:sldId id="260" r:id="rId4"/>
    <p:sldId id="259" r:id="rId5"/>
    <p:sldId id="258"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41EB8-1E6C-4027-87AF-EE3400C02E3D}" type="datetimeFigureOut">
              <a:rPr lang="en-US" smtClean="0"/>
              <a:pPr/>
              <a:t>8/15/2012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E1AF6-BFB7-486D-B350-1B24F13DD46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Questions follow the extract on the document </a:t>
            </a:r>
            <a:endParaRPr lang="en-GB" dirty="0"/>
          </a:p>
        </p:txBody>
      </p:sp>
      <p:sp>
        <p:nvSpPr>
          <p:cNvPr id="4" name="Slide Number Placeholder 3"/>
          <p:cNvSpPr>
            <a:spLocks noGrp="1"/>
          </p:cNvSpPr>
          <p:nvPr>
            <p:ph type="sldNum" sz="quarter" idx="10"/>
          </p:nvPr>
        </p:nvSpPr>
        <p:spPr/>
        <p:txBody>
          <a:bodyPr/>
          <a:lstStyle/>
          <a:p>
            <a:fld id="{588E1AF6-BFB7-486D-B350-1B24F13DD46E}"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Print examiner’s report – model what you expect students to do to give them an idea of how to</a:t>
            </a:r>
            <a:r>
              <a:rPr lang="en-GB" baseline="0" dirty="0" smtClean="0"/>
              <a:t> extract and annotate texts </a:t>
            </a:r>
            <a:endParaRPr lang="en-GB" dirty="0"/>
          </a:p>
        </p:txBody>
      </p:sp>
      <p:sp>
        <p:nvSpPr>
          <p:cNvPr id="4" name="Slide Number Placeholder 3"/>
          <p:cNvSpPr>
            <a:spLocks noGrp="1"/>
          </p:cNvSpPr>
          <p:nvPr>
            <p:ph type="sldNum" sz="quarter" idx="10"/>
          </p:nvPr>
        </p:nvSpPr>
        <p:spPr/>
        <p:txBody>
          <a:bodyPr/>
          <a:lstStyle/>
          <a:p>
            <a:fld id="{588E1AF6-BFB7-486D-B350-1B24F13DD46E}"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88E1AF6-BFB7-486D-B350-1B24F13DD46E}"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Wuthering Heights</a:t>
            </a:r>
            <a:r>
              <a:rPr lang="en-GB" baseline="0" dirty="0" smtClean="0"/>
              <a:t> essay – band 6, 36 marks – strong A04 paragraph. If short of time, the paragraph can be shown on its own and students can mark just that paragraph using only AO4 of the </a:t>
            </a:r>
            <a:r>
              <a:rPr lang="en-GB" baseline="0" dirty="0" err="1" smtClean="0"/>
              <a:t>markscheme</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588E1AF6-BFB7-486D-B350-1B24F13DD46E}"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CF2006-B960-4CE3-9B12-760BFB47EBCF}" type="datetimeFigureOut">
              <a:rPr lang="en-US" smtClean="0"/>
              <a:pPr/>
              <a:t>8/15/2012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F2006-B960-4CE3-9B12-760BFB47EBCF}" type="datetimeFigureOut">
              <a:rPr lang="en-US" smtClean="0"/>
              <a:pPr/>
              <a:t>8/15/2012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F2006-B960-4CE3-9B12-760BFB47EBCF}" type="datetimeFigureOut">
              <a:rPr lang="en-US" smtClean="0"/>
              <a:pPr/>
              <a:t>8/15/2012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F2006-B960-4CE3-9B12-760BFB47EBCF}" type="datetimeFigureOut">
              <a:rPr lang="en-US" smtClean="0"/>
              <a:pPr/>
              <a:t>8/15/2012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CF2006-B960-4CE3-9B12-760BFB47EBCF}" type="datetimeFigureOut">
              <a:rPr lang="en-US" smtClean="0"/>
              <a:pPr/>
              <a:t>8/15/2012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CF2006-B960-4CE3-9B12-760BFB47EBCF}" type="datetimeFigureOut">
              <a:rPr lang="en-US" smtClean="0"/>
              <a:pPr/>
              <a:t>8/15/2012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CF2006-B960-4CE3-9B12-760BFB47EBCF}" type="datetimeFigureOut">
              <a:rPr lang="en-US" smtClean="0"/>
              <a:pPr/>
              <a:t>8/15/2012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CF2006-B960-4CE3-9B12-760BFB47EBCF}" type="datetimeFigureOut">
              <a:rPr lang="en-US" smtClean="0"/>
              <a:pPr/>
              <a:t>8/15/2012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F2006-B960-4CE3-9B12-760BFB47EBCF}" type="datetimeFigureOut">
              <a:rPr lang="en-US" smtClean="0"/>
              <a:pPr/>
              <a:t>8/15/2012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F2006-B960-4CE3-9B12-760BFB47EBCF}" type="datetimeFigureOut">
              <a:rPr lang="en-US" smtClean="0"/>
              <a:pPr/>
              <a:t>8/15/2012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F2006-B960-4CE3-9B12-760BFB47EBCF}" type="datetimeFigureOut">
              <a:rPr lang="en-US" smtClean="0"/>
              <a:pPr/>
              <a:t>8/15/2012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3764FC-25EA-482D-9D36-9634C256D62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F2006-B960-4CE3-9B12-760BFB47EBCF}" type="datetimeFigureOut">
              <a:rPr lang="en-US" smtClean="0"/>
              <a:pPr/>
              <a:t>8/15/2012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764FC-25EA-482D-9D36-9634C256D62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85728"/>
            <a:ext cx="7772400" cy="1470025"/>
          </a:xfrm>
        </p:spPr>
        <p:txBody>
          <a:bodyPr>
            <a:normAutofit/>
          </a:bodyPr>
          <a:lstStyle/>
          <a:p>
            <a:r>
              <a:rPr lang="en-GB" sz="7200" b="1" u="sng" dirty="0" smtClean="0"/>
              <a:t>Connector </a:t>
            </a:r>
            <a:endParaRPr lang="en-GB" sz="7200" b="1" u="sng" dirty="0"/>
          </a:p>
        </p:txBody>
      </p:sp>
      <p:sp>
        <p:nvSpPr>
          <p:cNvPr id="3" name="Subtitle 2"/>
          <p:cNvSpPr>
            <a:spLocks noGrp="1"/>
          </p:cNvSpPr>
          <p:nvPr>
            <p:ph type="subTitle" idx="1"/>
          </p:nvPr>
        </p:nvSpPr>
        <p:spPr>
          <a:xfrm>
            <a:off x="642910" y="1928802"/>
            <a:ext cx="8001056" cy="3857652"/>
          </a:xfrm>
        </p:spPr>
        <p:txBody>
          <a:bodyPr>
            <a:noAutofit/>
          </a:bodyPr>
          <a:lstStyle/>
          <a:p>
            <a:pPr marL="514350" indent="-514350" algn="l">
              <a:buFont typeface="+mj-lt"/>
              <a:buAutoNum type="arabicPeriod"/>
            </a:pPr>
            <a:r>
              <a:rPr lang="en-GB" sz="2400" dirty="0" smtClean="0">
                <a:solidFill>
                  <a:schemeClr val="tx1"/>
                </a:solidFill>
              </a:rPr>
              <a:t>Have look through the ‘Odd Ones Out’ worksheet and put a cross through </a:t>
            </a:r>
            <a:r>
              <a:rPr lang="en-GB" sz="2400" dirty="0" smtClean="0">
                <a:solidFill>
                  <a:schemeClr val="tx1"/>
                </a:solidFill>
              </a:rPr>
              <a:t>the odd ones!</a:t>
            </a:r>
            <a:endParaRPr lang="en-GB" sz="2400" dirty="0" smtClean="0">
              <a:solidFill>
                <a:schemeClr val="tx1"/>
              </a:solidFill>
            </a:endParaRPr>
          </a:p>
          <a:p>
            <a:pPr marL="514350" indent="-514350" algn="l">
              <a:buFont typeface="+mj-lt"/>
              <a:buAutoNum type="arabicPeriod"/>
            </a:pPr>
            <a:endParaRPr lang="en-GB" sz="2400" dirty="0">
              <a:solidFill>
                <a:schemeClr val="tx1"/>
              </a:solidFill>
            </a:endParaRPr>
          </a:p>
          <a:p>
            <a:pPr marL="514350" indent="-514350" algn="l"/>
            <a:endParaRPr lang="en-GB" sz="2400" dirty="0" smtClean="0">
              <a:solidFill>
                <a:schemeClr val="tx1"/>
              </a:solidFill>
            </a:endParaRPr>
          </a:p>
          <a:p>
            <a:pPr marL="514350" indent="-514350" algn="l"/>
            <a:r>
              <a:rPr lang="en-GB" sz="2400" b="1" u="sng" dirty="0" smtClean="0">
                <a:solidFill>
                  <a:srgbClr val="00B050"/>
                </a:solidFill>
              </a:rPr>
              <a:t>Challenge: </a:t>
            </a:r>
            <a:r>
              <a:rPr lang="en-GB" sz="2400" b="1" dirty="0" smtClean="0">
                <a:solidFill>
                  <a:srgbClr val="00B050"/>
                </a:solidFill>
              </a:rPr>
              <a:t>Select </a:t>
            </a:r>
            <a:r>
              <a:rPr lang="en-GB" sz="2400" b="1" dirty="0" smtClean="0">
                <a:solidFill>
                  <a:srgbClr val="00B050"/>
                </a:solidFill>
              </a:rPr>
              <a:t>three gothic elements from the worksheet (of your choice) and annotate on your copy of ‘The Snow Child’ where these elements are apparent. Explain in your annotations how Carter captures these gothic elements and what effect she is trying to create by doing so. </a:t>
            </a:r>
            <a:endParaRPr lang="en-GB" sz="2400"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85728"/>
            <a:ext cx="7772400" cy="1470025"/>
          </a:xfrm>
        </p:spPr>
        <p:txBody>
          <a:bodyPr>
            <a:normAutofit/>
          </a:bodyPr>
          <a:lstStyle/>
          <a:p>
            <a:r>
              <a:rPr lang="en-GB" sz="6600" b="1" u="sng" dirty="0" smtClean="0"/>
              <a:t>The Gothic </a:t>
            </a:r>
            <a:endParaRPr lang="en-GB" sz="6600" b="1" u="sng" dirty="0"/>
          </a:p>
        </p:txBody>
      </p:sp>
      <p:sp>
        <p:nvSpPr>
          <p:cNvPr id="3" name="Subtitle 2"/>
          <p:cNvSpPr>
            <a:spLocks noGrp="1"/>
          </p:cNvSpPr>
          <p:nvPr>
            <p:ph type="subTitle" idx="1"/>
          </p:nvPr>
        </p:nvSpPr>
        <p:spPr>
          <a:xfrm>
            <a:off x="928662" y="2285992"/>
            <a:ext cx="7500990" cy="2857520"/>
          </a:xfrm>
        </p:spPr>
        <p:txBody>
          <a:bodyPr>
            <a:normAutofit/>
          </a:bodyPr>
          <a:lstStyle/>
          <a:p>
            <a:pPr algn="l"/>
            <a:r>
              <a:rPr lang="en-GB" b="1" u="sng" dirty="0" smtClean="0">
                <a:solidFill>
                  <a:srgbClr val="FF0000"/>
                </a:solidFill>
              </a:rPr>
              <a:t>LO</a:t>
            </a:r>
            <a:r>
              <a:rPr lang="en-GB" b="1" u="sng" dirty="0" smtClean="0">
                <a:solidFill>
                  <a:srgbClr val="FF0000"/>
                </a:solidFill>
              </a:rPr>
              <a:t>: </a:t>
            </a:r>
          </a:p>
          <a:p>
            <a:pPr marL="514350" indent="-514350" algn="l">
              <a:buFont typeface="+mj-lt"/>
              <a:buAutoNum type="arabicPeriod"/>
            </a:pPr>
            <a:r>
              <a:rPr lang="en-GB" dirty="0" smtClean="0">
                <a:solidFill>
                  <a:schemeClr val="tx1"/>
                </a:solidFill>
              </a:rPr>
              <a:t>To analyse ‘Snow Child’ and Carter’s representation of the three characters. </a:t>
            </a:r>
            <a:endParaRPr lang="en-GB" dirty="0" smtClean="0">
              <a:solidFill>
                <a:schemeClr val="tx1"/>
              </a:solidFill>
            </a:endParaRPr>
          </a:p>
          <a:p>
            <a:pPr marL="514350" indent="-514350" algn="l">
              <a:buFont typeface="+mj-lt"/>
              <a:buAutoNum type="arabicPeriod"/>
            </a:pPr>
            <a:endParaRPr lang="en-GB" dirty="0" smtClean="0">
              <a:solidFill>
                <a:schemeClr val="tx1"/>
              </a:solidFill>
            </a:endParaRPr>
          </a:p>
          <a:p>
            <a:pPr marL="514350" indent="-514350" algn="l">
              <a:buFont typeface="+mj-lt"/>
              <a:buAutoNum type="arabicPeriod"/>
            </a:pPr>
            <a:r>
              <a:rPr lang="en-GB" dirty="0" smtClean="0">
                <a:solidFill>
                  <a:schemeClr val="tx1"/>
                </a:solidFill>
              </a:rPr>
              <a:t>To incorporate A04 into our responses. </a:t>
            </a:r>
            <a:endParaRPr lang="en-GB"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u="sng" dirty="0" smtClean="0"/>
              <a:t>Task 1 – analysis of extract</a:t>
            </a:r>
            <a:endParaRPr lang="en-GB" sz="4800" b="1" u="sng" dirty="0"/>
          </a:p>
        </p:txBody>
      </p:sp>
      <p:sp>
        <p:nvSpPr>
          <p:cNvPr id="3" name="Content Placeholder 2"/>
          <p:cNvSpPr>
            <a:spLocks noGrp="1"/>
          </p:cNvSpPr>
          <p:nvPr>
            <p:ph idx="1"/>
          </p:nvPr>
        </p:nvSpPr>
        <p:spPr/>
        <p:txBody>
          <a:bodyPr>
            <a:normAutofit lnSpcReduction="10000"/>
          </a:bodyPr>
          <a:lstStyle/>
          <a:p>
            <a:pPr>
              <a:buNone/>
            </a:pPr>
            <a:r>
              <a:rPr lang="en-GB" dirty="0" smtClean="0"/>
              <a:t>	In groups read the extract given to you. Make sure you provide detailed annotations as you will provide feedback to the rest of the class. </a:t>
            </a:r>
          </a:p>
          <a:p>
            <a:pPr>
              <a:buNone/>
            </a:pPr>
            <a:endParaRPr lang="en-GB" dirty="0" smtClean="0"/>
          </a:p>
          <a:p>
            <a:pPr>
              <a:buNone/>
            </a:pPr>
            <a:r>
              <a:rPr lang="en-GB" b="1" dirty="0" smtClean="0">
                <a:solidFill>
                  <a:srgbClr val="00B050"/>
                </a:solidFill>
              </a:rPr>
              <a:t>Extension: look through the ‘Odd Ones Out’ worksheet and discuss what elements of the gothic you can identify from your extract. You must explain how and why the gothic is presented through the elements you identify.</a:t>
            </a:r>
            <a:endParaRPr lang="en-GB" b="1" dirty="0">
              <a:solidFill>
                <a:srgbClr val="00B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u="sng" dirty="0" smtClean="0"/>
              <a:t>Task 2 - Examiner’s </a:t>
            </a:r>
            <a:r>
              <a:rPr lang="en-GB" sz="5400" b="1" u="sng" dirty="0" smtClean="0"/>
              <a:t>Report </a:t>
            </a:r>
            <a:endParaRPr lang="en-GB" sz="5400" b="1" u="sng" dirty="0"/>
          </a:p>
        </p:txBody>
      </p:sp>
      <p:sp>
        <p:nvSpPr>
          <p:cNvPr id="3" name="Content Placeholder 2"/>
          <p:cNvSpPr>
            <a:spLocks noGrp="1"/>
          </p:cNvSpPr>
          <p:nvPr>
            <p:ph idx="1"/>
          </p:nvPr>
        </p:nvSpPr>
        <p:spPr>
          <a:xfrm>
            <a:off x="457200" y="1600201"/>
            <a:ext cx="8229600" cy="1400172"/>
          </a:xfrm>
        </p:spPr>
        <p:txBody>
          <a:bodyPr>
            <a:normAutofit/>
          </a:bodyPr>
          <a:lstStyle/>
          <a:p>
            <a:r>
              <a:rPr lang="en-GB" dirty="0" smtClean="0"/>
              <a:t>Read the examiner’s report – highlight and annotate key information. </a:t>
            </a:r>
          </a:p>
          <a:p>
            <a:endParaRPr lang="en-GB" dirty="0"/>
          </a:p>
        </p:txBody>
      </p:sp>
      <p:sp>
        <p:nvSpPr>
          <p:cNvPr id="5" name="TextBox 4"/>
          <p:cNvSpPr txBox="1"/>
          <p:nvPr/>
        </p:nvSpPr>
        <p:spPr>
          <a:xfrm>
            <a:off x="428596" y="2857496"/>
            <a:ext cx="8286808" cy="3108543"/>
          </a:xfrm>
          <a:prstGeom prst="rect">
            <a:avLst/>
          </a:prstGeom>
          <a:noFill/>
        </p:spPr>
        <p:txBody>
          <a:bodyPr wrap="square" rtlCol="0">
            <a:spAutoFit/>
          </a:bodyPr>
          <a:lstStyle/>
          <a:p>
            <a:pPr marL="514350" indent="-514350">
              <a:buFont typeface="+mj-lt"/>
              <a:buAutoNum type="arabicPeriod"/>
            </a:pPr>
            <a:r>
              <a:rPr lang="en-GB" sz="2800" b="1" dirty="0" smtClean="0">
                <a:solidFill>
                  <a:srgbClr val="FF0000"/>
                </a:solidFill>
              </a:rPr>
              <a:t>I do it – I will show you what I expect from you </a:t>
            </a:r>
          </a:p>
          <a:p>
            <a:pPr marL="514350" indent="-514350">
              <a:buFont typeface="+mj-lt"/>
              <a:buAutoNum type="arabicPeriod"/>
            </a:pPr>
            <a:r>
              <a:rPr lang="en-GB" sz="2800" b="1" dirty="0" smtClean="0">
                <a:solidFill>
                  <a:srgbClr val="FFC000"/>
                </a:solidFill>
              </a:rPr>
              <a:t>We do it – you will do it in pairs and then feedback so I can see you are doing what is expected from you</a:t>
            </a:r>
          </a:p>
          <a:p>
            <a:pPr marL="514350" indent="-514350">
              <a:buFont typeface="+mj-lt"/>
              <a:buAutoNum type="arabicPeriod"/>
            </a:pPr>
            <a:r>
              <a:rPr lang="en-GB" sz="2800" b="1" dirty="0" smtClean="0">
                <a:solidFill>
                  <a:srgbClr val="00B050"/>
                </a:solidFill>
              </a:rPr>
              <a:t>You do it – you will then continue to highlight and annotate the text extracting from it important information regarding the exam. </a:t>
            </a:r>
            <a:endParaRPr lang="en-GB" sz="2800" b="1"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u="sng" dirty="0" smtClean="0"/>
              <a:t>A04 – A Further Report </a:t>
            </a:r>
            <a:endParaRPr lang="en-GB" sz="4800" b="1" u="sng" dirty="0"/>
          </a:p>
        </p:txBody>
      </p:sp>
      <p:sp>
        <p:nvSpPr>
          <p:cNvPr id="3" name="Content Placeholder 2"/>
          <p:cNvSpPr>
            <a:spLocks noGrp="1"/>
          </p:cNvSpPr>
          <p:nvPr>
            <p:ph idx="1"/>
          </p:nvPr>
        </p:nvSpPr>
        <p:spPr/>
        <p:txBody>
          <a:bodyPr>
            <a:normAutofit fontScale="85000" lnSpcReduction="10000"/>
          </a:bodyPr>
          <a:lstStyle/>
          <a:p>
            <a:pPr marL="514350" indent="-514350">
              <a:lnSpc>
                <a:spcPct val="90000"/>
              </a:lnSpc>
              <a:buFont typeface="+mj-lt"/>
              <a:buAutoNum type="arabicPeriod"/>
            </a:pPr>
            <a:r>
              <a:rPr lang="en-GB" dirty="0" smtClean="0"/>
              <a:t>The contexts we are interested in are those set up in the questions</a:t>
            </a:r>
          </a:p>
          <a:p>
            <a:pPr marL="514350" indent="-514350">
              <a:lnSpc>
                <a:spcPct val="90000"/>
              </a:lnSpc>
              <a:buFont typeface="+mj-lt"/>
              <a:buAutoNum type="arabicPeriod"/>
            </a:pPr>
            <a:r>
              <a:rPr lang="en-GB" dirty="0" smtClean="0"/>
              <a:t>We are interested in cultural and literary contexts</a:t>
            </a:r>
          </a:p>
          <a:p>
            <a:pPr marL="514350" indent="-514350">
              <a:lnSpc>
                <a:spcPct val="90000"/>
              </a:lnSpc>
              <a:buFont typeface="+mj-lt"/>
              <a:buAutoNum type="arabicPeriod"/>
            </a:pPr>
            <a:r>
              <a:rPr lang="en-GB" dirty="0" smtClean="0"/>
              <a:t>Candidates may use other contexts  in relation to different interpretations  but those contexts must be </a:t>
            </a:r>
            <a:r>
              <a:rPr lang="en-GB" b="1" dirty="0" smtClean="0">
                <a:solidFill>
                  <a:srgbClr val="FF0000"/>
                </a:solidFill>
              </a:rPr>
              <a:t>relevant to the questions</a:t>
            </a:r>
          </a:p>
          <a:p>
            <a:pPr marL="514350" indent="-514350">
              <a:lnSpc>
                <a:spcPct val="90000"/>
              </a:lnSpc>
              <a:buFont typeface="+mj-lt"/>
              <a:buAutoNum type="arabicPeriod"/>
            </a:pPr>
            <a:r>
              <a:rPr lang="en-GB" dirty="0" smtClean="0"/>
              <a:t>We are </a:t>
            </a:r>
            <a:r>
              <a:rPr lang="en-GB" b="1" dirty="0" smtClean="0">
                <a:solidFill>
                  <a:srgbClr val="FF0000"/>
                </a:solidFill>
              </a:rPr>
              <a:t>not interested in bolted on biographical and historical contexts </a:t>
            </a:r>
          </a:p>
          <a:p>
            <a:pPr marL="514350" indent="-514350">
              <a:lnSpc>
                <a:spcPct val="90000"/>
              </a:lnSpc>
              <a:buFont typeface="+mj-lt"/>
              <a:buAutoNum type="arabicPeriod"/>
            </a:pPr>
            <a:r>
              <a:rPr lang="en-GB" dirty="0" smtClean="0"/>
              <a:t>Candidates should therefore </a:t>
            </a:r>
            <a:r>
              <a:rPr lang="en-GB" b="1" dirty="0" smtClean="0">
                <a:solidFill>
                  <a:srgbClr val="FF0000"/>
                </a:solidFill>
              </a:rPr>
              <a:t>avoid pre-prepared “chunks” on the </a:t>
            </a:r>
            <a:r>
              <a:rPr lang="en-GB" b="1" dirty="0" smtClean="0">
                <a:solidFill>
                  <a:srgbClr val="FF0000"/>
                </a:solidFill>
              </a:rPr>
              <a:t>gothic</a:t>
            </a:r>
            <a:endParaRPr lang="en-GB" dirty="0" smtClean="0"/>
          </a:p>
          <a:p>
            <a:pPr marL="514350" indent="-514350">
              <a:lnSpc>
                <a:spcPct val="90000"/>
              </a:lnSpc>
              <a:buFont typeface="+mj-lt"/>
              <a:buAutoNum type="arabicPeriod"/>
            </a:pPr>
            <a:r>
              <a:rPr lang="en-GB" dirty="0" smtClean="0"/>
              <a:t>Historical contexts that are generalised rarely serve any purpose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u="sng" dirty="0" smtClean="0"/>
              <a:t>A04 – Marking Criteria </a:t>
            </a:r>
            <a:endParaRPr lang="en-GB" sz="5400" b="1" u="sng" dirty="0"/>
          </a:p>
        </p:txBody>
      </p:sp>
      <p:sp>
        <p:nvSpPr>
          <p:cNvPr id="3" name="Content Placeholder 2"/>
          <p:cNvSpPr>
            <a:spLocks noGrp="1"/>
          </p:cNvSpPr>
          <p:nvPr>
            <p:ph idx="1"/>
          </p:nvPr>
        </p:nvSpPr>
        <p:spPr>
          <a:xfrm>
            <a:off x="457200" y="2428868"/>
            <a:ext cx="8229600" cy="3697295"/>
          </a:xfrm>
        </p:spPr>
        <p:txBody>
          <a:bodyPr/>
          <a:lstStyle/>
          <a:p>
            <a:pPr>
              <a:buNone/>
            </a:pPr>
            <a:r>
              <a:rPr lang="en-GB" b="1" dirty="0" smtClean="0">
                <a:solidFill>
                  <a:srgbClr val="FF0000"/>
                </a:solidFill>
              </a:rPr>
              <a:t>	AO4: </a:t>
            </a:r>
            <a:r>
              <a:rPr lang="en-GB" b="1" dirty="0" smtClean="0"/>
              <a:t>Demonstrate </a:t>
            </a:r>
            <a:r>
              <a:rPr lang="en-GB" b="1" dirty="0"/>
              <a:t>understanding of the significance and influence of the contexts in which literary texts are written and received.</a:t>
            </a:r>
            <a:endParaRPr lang="en-GB" dirty="0"/>
          </a:p>
        </p:txBody>
      </p:sp>
      <p:sp>
        <p:nvSpPr>
          <p:cNvPr id="4" name="TextBox 3"/>
          <p:cNvSpPr txBox="1"/>
          <p:nvPr/>
        </p:nvSpPr>
        <p:spPr>
          <a:xfrm>
            <a:off x="714348" y="4857760"/>
            <a:ext cx="7715304" cy="584775"/>
          </a:xfrm>
          <a:prstGeom prst="rect">
            <a:avLst/>
          </a:prstGeom>
          <a:noFill/>
        </p:spPr>
        <p:txBody>
          <a:bodyPr wrap="square" rtlCol="0">
            <a:spAutoFit/>
          </a:bodyPr>
          <a:lstStyle/>
          <a:p>
            <a:pPr algn="ctr"/>
            <a:r>
              <a:rPr lang="en-GB" sz="3200" b="1" dirty="0" smtClean="0">
                <a:solidFill>
                  <a:srgbClr val="00B050"/>
                </a:solidFill>
              </a:rPr>
              <a:t>What does this mean exactly?</a:t>
            </a:r>
            <a:endParaRPr lang="en-GB" sz="3200" b="1"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u="sng" dirty="0" smtClean="0"/>
              <a:t>Task 3 - Essay </a:t>
            </a:r>
            <a:endParaRPr lang="en-GB" sz="4800" b="1" u="sng" dirty="0"/>
          </a:p>
        </p:txBody>
      </p:sp>
      <p:sp>
        <p:nvSpPr>
          <p:cNvPr id="3" name="Content Placeholder 2"/>
          <p:cNvSpPr>
            <a:spLocks noGrp="1"/>
          </p:cNvSpPr>
          <p:nvPr>
            <p:ph idx="1"/>
          </p:nvPr>
        </p:nvSpPr>
        <p:spPr/>
        <p:txBody>
          <a:bodyPr/>
          <a:lstStyle/>
          <a:p>
            <a:r>
              <a:rPr lang="en-GB" dirty="0" smtClean="0"/>
              <a:t>Read the essay given to you with a partner.</a:t>
            </a:r>
          </a:p>
          <a:p>
            <a:endParaRPr lang="en-GB" dirty="0" smtClean="0"/>
          </a:p>
          <a:p>
            <a:r>
              <a:rPr lang="en-GB" dirty="0" smtClean="0"/>
              <a:t>Decide what mark/band you would give the essay and why.</a:t>
            </a:r>
          </a:p>
          <a:p>
            <a:endParaRPr lang="en-GB" dirty="0" smtClean="0"/>
          </a:p>
          <a:p>
            <a:r>
              <a:rPr lang="en-GB" dirty="0" smtClean="0"/>
              <a:t>What are your thoughts on A04? Discuss with your partner and be prepared to share with the class.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12904" y="204714"/>
            <a:ext cx="8703550" cy="6332563"/>
          </a:xfrm>
          <a:prstGeom prst="rect">
            <a:avLst/>
          </a:prstGeom>
          <a:blipFill rotWithShape="1">
            <a:blip r:embed="rId2"/>
            <a:tile tx="0" ty="0" sx="100000" sy="100000" flip="none" algn="tl"/>
          </a:blipFill>
          <a:effectLst>
            <a:outerShdw blurRad="50800" dist="38100" dir="2700000" algn="tl" rotWithShape="0">
              <a:srgbClr val="000000">
                <a:alpha val="43000"/>
              </a:srgbClr>
            </a:outerShdw>
          </a:effectLst>
        </p:spPr>
        <p:txBody>
          <a:bodyPr vert="horz" lIns="91440" tIns="45720" rIns="91440" bIns="45720" rtlCol="0">
            <a:normAutofit fontScale="92500" lnSpcReduction="20000"/>
          </a:bodyPr>
          <a:lstStyle/>
          <a:p>
            <a:r>
              <a:rPr lang="en-GB" sz="2400" b="1" dirty="0" smtClean="0"/>
              <a:t>Gothic texts celebrate the victory of emotion over reason’ to what extent do you agree?</a:t>
            </a:r>
          </a:p>
          <a:p>
            <a:r>
              <a:rPr lang="en-GB" sz="2400" dirty="0" smtClean="0"/>
              <a:t/>
            </a:r>
            <a:br>
              <a:rPr lang="en-GB" sz="2400" dirty="0" smtClean="0"/>
            </a:br>
            <a:r>
              <a:rPr lang="en-GB" sz="2400" dirty="0" smtClean="0"/>
              <a:t>The child’s emotions are sidelined as she is objectified by The Count as his emotions have taken over reason. Carter uses dark themes that don’t just celebrate victory of emotion over reason. Instead, the text appears to condemn the victory of emotions like sexual desire over reason in the corruption of innocence of children, ‘thrust his extremely virile member into dead girl’. This startling line appals the reader as it present’s issues of paedophilia and necrophilia that threaten all reason of society. Carter further highlights these neglected morals in ‘The Bloody Chamber’, in the Marquis’ desire of deflowering young virgins ‘the child with her sticklike limbs, naked’, Cater specifically indicates it is the males emotion that is prioritised despite the females own emotions of terror ‘I shivered to think of that’, a contrast that provokes the readers thoughts in reason of this hierarchy and stimulates debate from a feminists viewpoint. The Gothic setting around ‘the snow child’ creates a romantic yet haunting landscape of a cold winter’s day, ‘midwinter- invincible, immaculate’. The opening line presents the themes of innocence and virginity that are corrupted by the Count’s power that is inevitable, again presenting a hierarchy of males over females. This therefore questions the victory of emotion over reason and society’s debatable morals.</a:t>
            </a:r>
          </a:p>
          <a:p>
            <a:endParaRPr lang="en-GB" sz="2400" dirty="0" smtClean="0"/>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extBox 2"/>
          <p:cNvSpPr txBox="1"/>
          <p:nvPr/>
        </p:nvSpPr>
        <p:spPr>
          <a:xfrm>
            <a:off x="3357554" y="5934670"/>
            <a:ext cx="5786446" cy="923330"/>
          </a:xfrm>
          <a:prstGeom prst="rect">
            <a:avLst/>
          </a:prstGeom>
          <a:solidFill>
            <a:srgbClr val="FFFF00"/>
          </a:solidFill>
        </p:spPr>
        <p:txBody>
          <a:bodyPr wrap="square" rtlCol="0">
            <a:spAutoFit/>
          </a:bodyPr>
          <a:lstStyle/>
          <a:p>
            <a:pPr algn="ctr"/>
            <a:r>
              <a:rPr lang="en-GB" b="1" dirty="0" smtClean="0">
                <a:solidFill>
                  <a:srgbClr val="FF0000"/>
                </a:solidFill>
              </a:rPr>
              <a:t>We do it – As a class, let’s decide how we can gain higher marks for A04. Remember no bolt-on context. It should all be relevant! Consider how the gothic is contextualised. </a:t>
            </a:r>
            <a:endParaRPr lang="en-GB"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000"/>
                                        <p:tgtEl>
                                          <p:spTgt spid="6">
                                            <p:bg/>
                                          </p:spTgt>
                                        </p:tgtEl>
                                      </p:cBhvr>
                                    </p:animEffect>
                                    <p:anim calcmode="lin" valueType="num">
                                      <p:cBhvr>
                                        <p:cTn id="8" dur="1000" fill="hold"/>
                                        <p:tgtEl>
                                          <p:spTgt spid="6">
                                            <p:bg/>
                                          </p:spTgt>
                                        </p:tgtEl>
                                        <p:attrNameLst>
                                          <p:attrName>ppt_x</p:attrName>
                                        </p:attrNameLst>
                                      </p:cBhvr>
                                      <p:tavLst>
                                        <p:tav tm="0">
                                          <p:val>
                                            <p:strVal val="#ppt_x"/>
                                          </p:val>
                                        </p:tav>
                                        <p:tav tm="100000">
                                          <p:val>
                                            <p:strVal val="#ppt_x"/>
                                          </p:val>
                                        </p:tav>
                                      </p:tavLst>
                                    </p:anim>
                                    <p:anim calcmode="lin" valueType="num">
                                      <p:cBhvr>
                                        <p:cTn id="9" dur="900" decel="100000" fill="hold"/>
                                        <p:tgtEl>
                                          <p:spTgt spid="6">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1000"/>
                                        <p:tgtEl>
                                          <p:spTgt spid="6">
                                            <p:txEl>
                                              <p:pRg st="1" end="1"/>
                                            </p:txEl>
                                          </p:spTgt>
                                        </p:tgtEl>
                                      </p:cBhvr>
                                    </p:animEffect>
                                    <p:anim calcmode="lin" valueType="num">
                                      <p:cBhvr>
                                        <p:cTn id="2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u="sng" dirty="0" smtClean="0"/>
              <a:t>Review - You do it! </a:t>
            </a:r>
            <a:endParaRPr lang="en-GB" sz="5400" b="1" u="sng" dirty="0"/>
          </a:p>
        </p:txBody>
      </p:sp>
      <p:sp>
        <p:nvSpPr>
          <p:cNvPr id="3" name="Content Placeholder 2"/>
          <p:cNvSpPr>
            <a:spLocks noGrp="1"/>
          </p:cNvSpPr>
          <p:nvPr>
            <p:ph idx="1"/>
          </p:nvPr>
        </p:nvSpPr>
        <p:spPr/>
        <p:txBody>
          <a:bodyPr>
            <a:normAutofit fontScale="92500" lnSpcReduction="20000"/>
          </a:bodyPr>
          <a:lstStyle/>
          <a:p>
            <a:r>
              <a:rPr lang="en-GB" dirty="0" smtClean="0"/>
              <a:t>Answe</a:t>
            </a:r>
            <a:r>
              <a:rPr lang="en-GB" dirty="0" smtClean="0"/>
              <a:t>r one of the following, referring to ‘Snow Child’ and paying particular focus to A04. Your responses will be collected and marked for next lesson. </a:t>
            </a:r>
            <a:endParaRPr lang="en-GB" dirty="0" smtClean="0"/>
          </a:p>
          <a:p>
            <a:endParaRPr lang="en-GB" dirty="0" smtClean="0"/>
          </a:p>
          <a:p>
            <a:pPr marL="514350" lvl="0" indent="-514350">
              <a:buFont typeface="+mj-lt"/>
              <a:buAutoNum type="arabicPeriod"/>
            </a:pPr>
            <a:r>
              <a:rPr lang="en-US" dirty="0" smtClean="0"/>
              <a:t>Gothic texts expose humanity’s excessive cruelty. To what extent do you agree</a:t>
            </a:r>
            <a:r>
              <a:rPr lang="en-US" dirty="0" smtClean="0"/>
              <a:t>?</a:t>
            </a:r>
          </a:p>
          <a:p>
            <a:pPr marL="514350" lvl="0" indent="-514350">
              <a:buNone/>
            </a:pPr>
            <a:r>
              <a:rPr lang="en-US" dirty="0" smtClean="0"/>
              <a:t>					</a:t>
            </a:r>
            <a:r>
              <a:rPr lang="en-US" b="1" dirty="0" smtClean="0">
                <a:solidFill>
                  <a:srgbClr val="FF0000"/>
                </a:solidFill>
              </a:rPr>
              <a:t>or </a:t>
            </a:r>
            <a:endParaRPr lang="en-US" b="1" dirty="0" smtClean="0">
              <a:solidFill>
                <a:srgbClr val="FF0000"/>
              </a:solidFill>
            </a:endParaRPr>
          </a:p>
          <a:p>
            <a:pPr marL="514350" lvl="0" indent="-514350">
              <a:buFont typeface="+mj-lt"/>
              <a:buAutoNum type="arabicPeriod"/>
            </a:pPr>
            <a:r>
              <a:rPr lang="en-US" dirty="0" smtClean="0"/>
              <a:t>Gothic imagery is most effective when it is subtly disturbing.  To what extent do you agree?</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491</Words>
  <Application>Microsoft Office PowerPoint</Application>
  <PresentationFormat>On-screen Show (4:3)</PresentationFormat>
  <Paragraphs>51</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Connector </vt:lpstr>
      <vt:lpstr>The Gothic </vt:lpstr>
      <vt:lpstr>Task 1 – analysis of extract</vt:lpstr>
      <vt:lpstr>Task 2 - Examiner’s Report </vt:lpstr>
      <vt:lpstr>A04 – A Further Report </vt:lpstr>
      <vt:lpstr>A04 – Marking Criteria </vt:lpstr>
      <vt:lpstr>Task 3 - Essay </vt:lpstr>
      <vt:lpstr>Slide 8</vt:lpstr>
      <vt:lpstr>Review - You do it!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Connector </dc:title>
  <dc:creator>Amrita</dc:creator>
  <cp:lastModifiedBy>Amrita</cp:lastModifiedBy>
  <cp:revision>2</cp:revision>
  <dcterms:created xsi:type="dcterms:W3CDTF">2012-08-15T11:39:10Z</dcterms:created>
  <dcterms:modified xsi:type="dcterms:W3CDTF">2012-08-15T22:41:25Z</dcterms:modified>
</cp:coreProperties>
</file>