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4" r:id="rId2"/>
    <p:sldId id="272" r:id="rId3"/>
    <p:sldId id="273" r:id="rId4"/>
    <p:sldId id="265" r:id="rId5"/>
    <p:sldId id="256" r:id="rId6"/>
    <p:sldId id="261" r:id="rId7"/>
    <p:sldId id="262" r:id="rId8"/>
    <p:sldId id="263" r:id="rId9"/>
    <p:sldId id="257" r:id="rId10"/>
    <p:sldId id="258" r:id="rId11"/>
    <p:sldId id="259" r:id="rId12"/>
    <p:sldId id="266" r:id="rId13"/>
    <p:sldId id="267" r:id="rId14"/>
    <p:sldId id="274"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739E9E-45C1-4C92-8EB8-423F19CF5B15}" type="datetimeFigureOut">
              <a:rPr lang="en-GB" smtClean="0"/>
              <a:pPr/>
              <a:t>27/09/2013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068D66-A9CA-4934-A265-20F3CA84B995}" type="slidenum">
              <a:rPr lang="en-GB" smtClean="0"/>
              <a:pPr/>
              <a:t>‹#›</a:t>
            </a:fld>
            <a:endParaRPr lang="en-GB"/>
          </a:p>
        </p:txBody>
      </p:sp>
    </p:spTree>
    <p:extLst>
      <p:ext uri="{BB962C8B-B14F-4D97-AF65-F5344CB8AC3E}">
        <p14:creationId xmlns:p14="http://schemas.microsoft.com/office/powerpoint/2010/main" val="3938257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2068D66-A9CA-4934-A265-20F3CA84B995}" type="slidenum">
              <a:rPr lang="en-GB" smtClean="0"/>
              <a:pPr/>
              <a:t>2</a:t>
            </a:fld>
            <a:endParaRPr lang="en-GB"/>
          </a:p>
        </p:txBody>
      </p:sp>
    </p:spTree>
    <p:extLst>
      <p:ext uri="{BB962C8B-B14F-4D97-AF65-F5344CB8AC3E}">
        <p14:creationId xmlns:p14="http://schemas.microsoft.com/office/powerpoint/2010/main" val="1193170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2068D66-A9CA-4934-A265-20F3CA84B995}" type="slidenum">
              <a:rPr lang="en-GB" smtClean="0"/>
              <a:pPr/>
              <a:t>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29BDCD5-4E96-4FC3-931D-894A78AB1E48}" type="datetimeFigureOut">
              <a:rPr lang="en-GB" smtClean="0"/>
              <a:pPr/>
              <a:t>27/09/2013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816B3-69B7-4B4F-8B9F-67FDF3BC48E1}" type="slidenum">
              <a:rPr lang="en-GB" smtClean="0"/>
              <a:pPr/>
              <a:t>‹#›</a:t>
            </a:fld>
            <a:endParaRPr lang="en-GB"/>
          </a:p>
        </p:txBody>
      </p:sp>
    </p:spTree>
    <p:extLst>
      <p:ext uri="{BB962C8B-B14F-4D97-AF65-F5344CB8AC3E}">
        <p14:creationId xmlns:p14="http://schemas.microsoft.com/office/powerpoint/2010/main" val="2842679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9BDCD5-4E96-4FC3-931D-894A78AB1E48}" type="datetimeFigureOut">
              <a:rPr lang="en-GB" smtClean="0"/>
              <a:pPr/>
              <a:t>27/09/2013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816B3-69B7-4B4F-8B9F-67FDF3BC48E1}" type="slidenum">
              <a:rPr lang="en-GB" smtClean="0"/>
              <a:pPr/>
              <a:t>‹#›</a:t>
            </a:fld>
            <a:endParaRPr lang="en-GB"/>
          </a:p>
        </p:txBody>
      </p:sp>
    </p:spTree>
    <p:extLst>
      <p:ext uri="{BB962C8B-B14F-4D97-AF65-F5344CB8AC3E}">
        <p14:creationId xmlns:p14="http://schemas.microsoft.com/office/powerpoint/2010/main" val="1749826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9BDCD5-4E96-4FC3-931D-894A78AB1E48}" type="datetimeFigureOut">
              <a:rPr lang="en-GB" smtClean="0"/>
              <a:pPr/>
              <a:t>27/09/2013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816B3-69B7-4B4F-8B9F-67FDF3BC48E1}" type="slidenum">
              <a:rPr lang="en-GB" smtClean="0"/>
              <a:pPr/>
              <a:t>‹#›</a:t>
            </a:fld>
            <a:endParaRPr lang="en-GB"/>
          </a:p>
        </p:txBody>
      </p:sp>
    </p:spTree>
    <p:extLst>
      <p:ext uri="{BB962C8B-B14F-4D97-AF65-F5344CB8AC3E}">
        <p14:creationId xmlns:p14="http://schemas.microsoft.com/office/powerpoint/2010/main" val="2346087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9BDCD5-4E96-4FC3-931D-894A78AB1E48}" type="datetimeFigureOut">
              <a:rPr lang="en-GB" smtClean="0"/>
              <a:pPr/>
              <a:t>27/09/2013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816B3-69B7-4B4F-8B9F-67FDF3BC48E1}" type="slidenum">
              <a:rPr lang="en-GB" smtClean="0"/>
              <a:pPr/>
              <a:t>‹#›</a:t>
            </a:fld>
            <a:endParaRPr lang="en-GB"/>
          </a:p>
        </p:txBody>
      </p:sp>
    </p:spTree>
    <p:extLst>
      <p:ext uri="{BB962C8B-B14F-4D97-AF65-F5344CB8AC3E}">
        <p14:creationId xmlns:p14="http://schemas.microsoft.com/office/powerpoint/2010/main" val="236073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9BDCD5-4E96-4FC3-931D-894A78AB1E48}" type="datetimeFigureOut">
              <a:rPr lang="en-GB" smtClean="0"/>
              <a:pPr/>
              <a:t>27/09/2013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816B3-69B7-4B4F-8B9F-67FDF3BC48E1}" type="slidenum">
              <a:rPr lang="en-GB" smtClean="0"/>
              <a:pPr/>
              <a:t>‹#›</a:t>
            </a:fld>
            <a:endParaRPr lang="en-GB"/>
          </a:p>
        </p:txBody>
      </p:sp>
    </p:spTree>
    <p:extLst>
      <p:ext uri="{BB962C8B-B14F-4D97-AF65-F5344CB8AC3E}">
        <p14:creationId xmlns:p14="http://schemas.microsoft.com/office/powerpoint/2010/main" val="616668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29BDCD5-4E96-4FC3-931D-894A78AB1E48}" type="datetimeFigureOut">
              <a:rPr lang="en-GB" smtClean="0"/>
              <a:pPr/>
              <a:t>27/09/2013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9816B3-69B7-4B4F-8B9F-67FDF3BC48E1}" type="slidenum">
              <a:rPr lang="en-GB" smtClean="0"/>
              <a:pPr/>
              <a:t>‹#›</a:t>
            </a:fld>
            <a:endParaRPr lang="en-GB"/>
          </a:p>
        </p:txBody>
      </p:sp>
    </p:spTree>
    <p:extLst>
      <p:ext uri="{BB962C8B-B14F-4D97-AF65-F5344CB8AC3E}">
        <p14:creationId xmlns:p14="http://schemas.microsoft.com/office/powerpoint/2010/main" val="3882209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29BDCD5-4E96-4FC3-931D-894A78AB1E48}" type="datetimeFigureOut">
              <a:rPr lang="en-GB" smtClean="0"/>
              <a:pPr/>
              <a:t>27/09/2013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09816B3-69B7-4B4F-8B9F-67FDF3BC48E1}" type="slidenum">
              <a:rPr lang="en-GB" smtClean="0"/>
              <a:pPr/>
              <a:t>‹#›</a:t>
            </a:fld>
            <a:endParaRPr lang="en-GB"/>
          </a:p>
        </p:txBody>
      </p:sp>
    </p:spTree>
    <p:extLst>
      <p:ext uri="{BB962C8B-B14F-4D97-AF65-F5344CB8AC3E}">
        <p14:creationId xmlns:p14="http://schemas.microsoft.com/office/powerpoint/2010/main" val="2033043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29BDCD5-4E96-4FC3-931D-894A78AB1E48}" type="datetimeFigureOut">
              <a:rPr lang="en-GB" smtClean="0"/>
              <a:pPr/>
              <a:t>27/09/2013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09816B3-69B7-4B4F-8B9F-67FDF3BC48E1}" type="slidenum">
              <a:rPr lang="en-GB" smtClean="0"/>
              <a:pPr/>
              <a:t>‹#›</a:t>
            </a:fld>
            <a:endParaRPr lang="en-GB"/>
          </a:p>
        </p:txBody>
      </p:sp>
    </p:spTree>
    <p:extLst>
      <p:ext uri="{BB962C8B-B14F-4D97-AF65-F5344CB8AC3E}">
        <p14:creationId xmlns:p14="http://schemas.microsoft.com/office/powerpoint/2010/main" val="2421156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9BDCD5-4E96-4FC3-931D-894A78AB1E48}" type="datetimeFigureOut">
              <a:rPr lang="en-GB" smtClean="0"/>
              <a:pPr/>
              <a:t>27/09/2013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09816B3-69B7-4B4F-8B9F-67FDF3BC48E1}" type="slidenum">
              <a:rPr lang="en-GB" smtClean="0"/>
              <a:pPr/>
              <a:t>‹#›</a:t>
            </a:fld>
            <a:endParaRPr lang="en-GB"/>
          </a:p>
        </p:txBody>
      </p:sp>
    </p:spTree>
    <p:extLst>
      <p:ext uri="{BB962C8B-B14F-4D97-AF65-F5344CB8AC3E}">
        <p14:creationId xmlns:p14="http://schemas.microsoft.com/office/powerpoint/2010/main" val="484773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9BDCD5-4E96-4FC3-931D-894A78AB1E48}" type="datetimeFigureOut">
              <a:rPr lang="en-GB" smtClean="0"/>
              <a:pPr/>
              <a:t>27/09/2013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9816B3-69B7-4B4F-8B9F-67FDF3BC48E1}" type="slidenum">
              <a:rPr lang="en-GB" smtClean="0"/>
              <a:pPr/>
              <a:t>‹#›</a:t>
            </a:fld>
            <a:endParaRPr lang="en-GB"/>
          </a:p>
        </p:txBody>
      </p:sp>
    </p:spTree>
    <p:extLst>
      <p:ext uri="{BB962C8B-B14F-4D97-AF65-F5344CB8AC3E}">
        <p14:creationId xmlns:p14="http://schemas.microsoft.com/office/powerpoint/2010/main" val="544211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9BDCD5-4E96-4FC3-931D-894A78AB1E48}" type="datetimeFigureOut">
              <a:rPr lang="en-GB" smtClean="0"/>
              <a:pPr/>
              <a:t>27/09/2013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9816B3-69B7-4B4F-8B9F-67FDF3BC48E1}" type="slidenum">
              <a:rPr lang="en-GB" smtClean="0"/>
              <a:pPr/>
              <a:t>‹#›</a:t>
            </a:fld>
            <a:endParaRPr lang="en-GB"/>
          </a:p>
        </p:txBody>
      </p:sp>
    </p:spTree>
    <p:extLst>
      <p:ext uri="{BB962C8B-B14F-4D97-AF65-F5344CB8AC3E}">
        <p14:creationId xmlns:p14="http://schemas.microsoft.com/office/powerpoint/2010/main" val="1516491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9BDCD5-4E96-4FC3-931D-894A78AB1E48}" type="datetimeFigureOut">
              <a:rPr lang="en-GB" smtClean="0"/>
              <a:pPr/>
              <a:t>27/09/2013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9816B3-69B7-4B4F-8B9F-67FDF3BC48E1}" type="slidenum">
              <a:rPr lang="en-GB" smtClean="0"/>
              <a:pPr/>
              <a:t>‹#›</a:t>
            </a:fld>
            <a:endParaRPr lang="en-GB"/>
          </a:p>
        </p:txBody>
      </p:sp>
    </p:spTree>
    <p:extLst>
      <p:ext uri="{BB962C8B-B14F-4D97-AF65-F5344CB8AC3E}">
        <p14:creationId xmlns:p14="http://schemas.microsoft.com/office/powerpoint/2010/main" val="2534337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008112"/>
          </a:xfrm>
        </p:spPr>
        <p:txBody>
          <a:bodyPr>
            <a:noAutofit/>
          </a:bodyPr>
          <a:lstStyle/>
          <a:p>
            <a:r>
              <a:rPr lang="en-GB" sz="3200" b="1" u="sng" dirty="0" smtClean="0">
                <a:solidFill>
                  <a:schemeClr val="bg1"/>
                </a:solidFill>
                <a:latin typeface="Georgia" pitchFamily="18" charset="0"/>
              </a:rPr>
              <a:t>Summarising Chapter 2</a:t>
            </a:r>
            <a:r>
              <a:rPr lang="en-GB" sz="3200" b="1" u="sng" dirty="0">
                <a:solidFill>
                  <a:schemeClr val="bg1"/>
                </a:solidFill>
                <a:latin typeface="Georgia" pitchFamily="18" charset="0"/>
              </a:rPr>
              <a:t/>
            </a:r>
            <a:br>
              <a:rPr lang="en-GB" sz="3200" b="1" u="sng" dirty="0">
                <a:solidFill>
                  <a:schemeClr val="bg1"/>
                </a:solidFill>
                <a:latin typeface="Georgia" pitchFamily="18" charset="0"/>
              </a:rPr>
            </a:br>
            <a:r>
              <a:rPr lang="en-GB" sz="3200" b="1" u="sng" dirty="0" smtClean="0">
                <a:solidFill>
                  <a:schemeClr val="bg1"/>
                </a:solidFill>
                <a:latin typeface="Georgia" pitchFamily="18" charset="0"/>
              </a:rPr>
              <a:t>Think, pair, share.</a:t>
            </a:r>
            <a:r>
              <a:rPr lang="en-GB" sz="4800" b="1" u="sng" dirty="0" smtClean="0">
                <a:solidFill>
                  <a:schemeClr val="bg1"/>
                </a:solidFill>
                <a:latin typeface="Comic Sans MS" pitchFamily="66" charset="0"/>
              </a:rPr>
              <a:t> </a:t>
            </a:r>
            <a:endParaRPr lang="en-GB" sz="4800" b="1" u="sng" dirty="0">
              <a:solidFill>
                <a:schemeClr val="bg1"/>
              </a:solidFill>
              <a:latin typeface="Comic Sans MS" pitchFamily="66" charset="0"/>
            </a:endParaRPr>
          </a:p>
        </p:txBody>
      </p:sp>
      <p:sp>
        <p:nvSpPr>
          <p:cNvPr id="3" name="Content Placeholder 2"/>
          <p:cNvSpPr>
            <a:spLocks noGrp="1"/>
          </p:cNvSpPr>
          <p:nvPr>
            <p:ph idx="1"/>
          </p:nvPr>
        </p:nvSpPr>
        <p:spPr>
          <a:xfrm>
            <a:off x="179512" y="1412776"/>
            <a:ext cx="8784976" cy="5184576"/>
          </a:xfrm>
        </p:spPr>
        <p:txBody>
          <a:bodyPr>
            <a:normAutofit fontScale="77500" lnSpcReduction="20000"/>
          </a:bodyPr>
          <a:lstStyle/>
          <a:p>
            <a:pPr marL="514350" indent="-514350">
              <a:buFont typeface="+mj-lt"/>
              <a:buAutoNum type="arabicPeriod"/>
            </a:pPr>
            <a:r>
              <a:rPr lang="en-GB" dirty="0" smtClean="0">
                <a:solidFill>
                  <a:schemeClr val="bg1"/>
                </a:solidFill>
                <a:latin typeface="Georgia" pitchFamily="18" charset="0"/>
              </a:rPr>
              <a:t>Write a quick chapter summary of what happens. You do not have to include quotes. Bullet point the important aspects.</a:t>
            </a:r>
          </a:p>
          <a:p>
            <a:pPr marL="514350" indent="-514350">
              <a:buFont typeface="+mj-lt"/>
              <a:buAutoNum type="arabicPeriod"/>
            </a:pPr>
            <a:endParaRPr lang="en-GB" dirty="0" smtClean="0">
              <a:solidFill>
                <a:schemeClr val="bg1"/>
              </a:solidFill>
              <a:latin typeface="Georgia" pitchFamily="18" charset="0"/>
            </a:endParaRPr>
          </a:p>
          <a:p>
            <a:pPr marL="514350" indent="-514350">
              <a:buFont typeface="+mj-lt"/>
              <a:buAutoNum type="arabicPeriod"/>
            </a:pPr>
            <a:r>
              <a:rPr lang="en-GB" dirty="0" smtClean="0">
                <a:solidFill>
                  <a:schemeClr val="bg1"/>
                </a:solidFill>
                <a:latin typeface="Georgia" pitchFamily="18" charset="0"/>
              </a:rPr>
              <a:t>What events/facts/observations, which occur in this chapter, do you think we need to study during the course of this lesson? Why?</a:t>
            </a:r>
          </a:p>
          <a:p>
            <a:pPr marL="514350" indent="-514350">
              <a:buFont typeface="+mj-lt"/>
              <a:buAutoNum type="arabicPeriod"/>
            </a:pPr>
            <a:endParaRPr lang="en-GB" dirty="0" smtClean="0">
              <a:solidFill>
                <a:schemeClr val="bg1"/>
              </a:solidFill>
              <a:latin typeface="Georgia" pitchFamily="18" charset="0"/>
            </a:endParaRPr>
          </a:p>
          <a:p>
            <a:pPr marL="514350" indent="-514350">
              <a:buFont typeface="+mj-lt"/>
              <a:buAutoNum type="arabicPeriod"/>
            </a:pPr>
            <a:r>
              <a:rPr lang="en-GB" dirty="0" smtClean="0">
                <a:solidFill>
                  <a:schemeClr val="bg1"/>
                </a:solidFill>
                <a:latin typeface="Georgia" pitchFamily="18" charset="0"/>
              </a:rPr>
              <a:t>Can you put the characters in the order in which the reader meets them in chap 1 and 2? George Wilson, Jordan Baker, Nick </a:t>
            </a:r>
            <a:r>
              <a:rPr lang="en-GB" dirty="0" err="1" smtClean="0">
                <a:solidFill>
                  <a:schemeClr val="bg1"/>
                </a:solidFill>
                <a:latin typeface="Georgia" pitchFamily="18" charset="0"/>
              </a:rPr>
              <a:t>Carraway</a:t>
            </a:r>
            <a:r>
              <a:rPr lang="en-GB" dirty="0" smtClean="0">
                <a:solidFill>
                  <a:schemeClr val="bg1"/>
                </a:solidFill>
                <a:latin typeface="Georgia" pitchFamily="18" charset="0"/>
              </a:rPr>
              <a:t>, Jay Gatsby, Tom Buchanan, Daisy Buchanan, Myrtle Wilson </a:t>
            </a:r>
            <a:endParaRPr lang="en-GB" dirty="0">
              <a:solidFill>
                <a:schemeClr val="bg1"/>
              </a:solidFill>
              <a:latin typeface="Georgia" pitchFamily="18" charset="0"/>
            </a:endParaRPr>
          </a:p>
          <a:p>
            <a:pPr marL="514350" indent="-514350">
              <a:buFont typeface="+mj-lt"/>
              <a:buAutoNum type="arabicPeriod"/>
            </a:pPr>
            <a:endParaRPr lang="en-GB" dirty="0" smtClean="0">
              <a:solidFill>
                <a:schemeClr val="bg1"/>
              </a:solidFill>
              <a:latin typeface="Georgia" pitchFamily="18" charset="0"/>
            </a:endParaRPr>
          </a:p>
          <a:p>
            <a:pPr marL="514350" indent="-514350">
              <a:buFont typeface="+mj-lt"/>
              <a:buAutoNum type="arabicPeriod"/>
            </a:pPr>
            <a:r>
              <a:rPr lang="en-GB" dirty="0" smtClean="0">
                <a:solidFill>
                  <a:schemeClr val="bg1"/>
                </a:solidFill>
                <a:latin typeface="Georgia" pitchFamily="18" charset="0"/>
              </a:rPr>
              <a:t>Why do you think Fitzgerald chooses to introduce them in this order? (AO2)</a:t>
            </a:r>
            <a:endParaRPr lang="en-GB" dirty="0">
              <a:solidFill>
                <a:schemeClr val="bg1"/>
              </a:solidFill>
              <a:latin typeface="Georgia" pitchFamily="18" charset="0"/>
            </a:endParaRPr>
          </a:p>
        </p:txBody>
      </p:sp>
    </p:spTree>
    <p:extLst>
      <p:ext uri="{BB962C8B-B14F-4D97-AF65-F5344CB8AC3E}">
        <p14:creationId xmlns:p14="http://schemas.microsoft.com/office/powerpoint/2010/main" val="446734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1.bp.blogspot.com/_Dpl2VmW8pIc/R8yywKiGkfI/AAAAAAAAAAk/vecjtVWA9fw/s320/v+o+a.jpg"/>
          <p:cNvPicPr>
            <a:picLocks noChangeAspect="1" noChangeArrowheads="1"/>
          </p:cNvPicPr>
          <p:nvPr/>
        </p:nvPicPr>
        <p:blipFill>
          <a:blip r:embed="rId2" cstate="print">
            <a:duotone>
              <a:schemeClr val="bg2">
                <a:shade val="45000"/>
                <a:satMod val="135000"/>
              </a:schemeClr>
              <a:prstClr val="white"/>
            </a:duotone>
            <a:extLst>
              <a:ext uri="{BEBA8EAE-BF5A-486C-A8C5-ECC9F3942E4B}">
                <a14:imgProps xmlns:a14="http://schemas.microsoft.com/office/drawing/2010/main">
                  <a14:imgLayer r:embed="rId3">
                    <a14:imgEffect>
                      <a14:artisticMarker/>
                    </a14:imgEffect>
                    <a14:imgEffect>
                      <a14:saturation sat="0"/>
                    </a14:imgEffect>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419657" y="836712"/>
            <a:ext cx="8544898" cy="568863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0" y="34737"/>
            <a:ext cx="9144000" cy="729967"/>
          </a:xfrm>
        </p:spPr>
        <p:txBody>
          <a:bodyPr>
            <a:normAutofit/>
          </a:bodyPr>
          <a:lstStyle/>
          <a:p>
            <a:r>
              <a:rPr lang="en-GB" sz="3200" dirty="0" smtClean="0">
                <a:solidFill>
                  <a:schemeClr val="bg1"/>
                </a:solidFill>
                <a:latin typeface="Georgia" pitchFamily="18" charset="0"/>
              </a:rPr>
              <a:t>Patterns of Imagery </a:t>
            </a:r>
            <a:endParaRPr lang="en-GB" sz="3200" dirty="0">
              <a:solidFill>
                <a:schemeClr val="bg1"/>
              </a:solidFill>
              <a:latin typeface="Georgia" pitchFamily="18" charset="0"/>
            </a:endParaRPr>
          </a:p>
        </p:txBody>
      </p:sp>
      <p:sp>
        <p:nvSpPr>
          <p:cNvPr id="3" name="Content Placeholder 2"/>
          <p:cNvSpPr>
            <a:spLocks noGrp="1"/>
          </p:cNvSpPr>
          <p:nvPr>
            <p:ph idx="1"/>
          </p:nvPr>
        </p:nvSpPr>
        <p:spPr>
          <a:xfrm>
            <a:off x="577306" y="836712"/>
            <a:ext cx="8229600" cy="5544616"/>
          </a:xfrm>
        </p:spPr>
        <p:txBody>
          <a:bodyPr/>
          <a:lstStyle/>
          <a:p>
            <a:pPr marL="0" indent="0" algn="ctr">
              <a:buNone/>
            </a:pPr>
            <a:r>
              <a:rPr lang="en-GB" dirty="0" smtClean="0">
                <a:solidFill>
                  <a:schemeClr val="accent2">
                    <a:lumMod val="50000"/>
                  </a:schemeClr>
                </a:solidFill>
                <a:latin typeface="Georgia" pitchFamily="18" charset="0"/>
              </a:rPr>
              <a:t>Death and ghosts</a:t>
            </a:r>
          </a:p>
          <a:p>
            <a:pPr marL="457200" indent="-457200">
              <a:buFont typeface="+mj-lt"/>
              <a:buAutoNum type="arabicPeriod"/>
            </a:pPr>
            <a:r>
              <a:rPr lang="en-GB" sz="2000" dirty="0" smtClean="0">
                <a:solidFill>
                  <a:schemeClr val="accent2">
                    <a:lumMod val="50000"/>
                  </a:schemeClr>
                </a:solidFill>
                <a:latin typeface="Georgia" pitchFamily="18" charset="0"/>
              </a:rPr>
              <a:t>In chapter one, what does Nick, jokingly, tell Daisy is happening in Chicago to show how she is missed?</a:t>
            </a:r>
          </a:p>
          <a:p>
            <a:pPr marL="457200" indent="-457200">
              <a:buFont typeface="+mj-lt"/>
              <a:buAutoNum type="arabicPeriod"/>
            </a:pPr>
            <a:r>
              <a:rPr lang="en-GB" sz="2000" dirty="0" smtClean="0">
                <a:solidFill>
                  <a:schemeClr val="accent2">
                    <a:lumMod val="50000"/>
                  </a:schemeClr>
                </a:solidFill>
                <a:latin typeface="Georgia" pitchFamily="18" charset="0"/>
              </a:rPr>
              <a:t>Complete this quotation from page 21: “</a:t>
            </a:r>
            <a:r>
              <a:rPr lang="en-GB" sz="2000" i="1" dirty="0" smtClean="0">
                <a:solidFill>
                  <a:schemeClr val="accent2">
                    <a:lumMod val="50000"/>
                  </a:schemeClr>
                </a:solidFill>
                <a:latin typeface="Georgia" pitchFamily="18" charset="0"/>
              </a:rPr>
              <a:t>Tom and Miss Baker, with several feet of twilight between them, strolled back into the library, as if to…..”</a:t>
            </a:r>
          </a:p>
          <a:p>
            <a:pPr marL="457200" indent="-457200">
              <a:buFont typeface="+mj-lt"/>
              <a:buAutoNum type="arabicPeriod"/>
            </a:pPr>
            <a:r>
              <a:rPr lang="en-GB" sz="2000" dirty="0" smtClean="0">
                <a:solidFill>
                  <a:schemeClr val="accent2">
                    <a:lumMod val="50000"/>
                  </a:schemeClr>
                </a:solidFill>
                <a:latin typeface="Georgia" pitchFamily="18" charset="0"/>
              </a:rPr>
              <a:t>At the party in chapter two, Myrtle makes a lot of fuss about the shopping she has to do. Name the item on her shopping list which forms part of this death motif. (p38)</a:t>
            </a:r>
          </a:p>
          <a:p>
            <a:pPr marL="457200" indent="-457200">
              <a:buFont typeface="+mj-lt"/>
              <a:buAutoNum type="arabicPeriod"/>
            </a:pPr>
            <a:r>
              <a:rPr lang="en-GB" sz="2000" dirty="0" smtClean="0">
                <a:solidFill>
                  <a:schemeClr val="accent2">
                    <a:lumMod val="50000"/>
                  </a:schemeClr>
                </a:solidFill>
                <a:latin typeface="Georgia" pitchFamily="18" charset="0"/>
              </a:rPr>
              <a:t>What is the only thought going through Myrtle’s mind after her first encounter with the sexually arrogant Tom Buchanan?</a:t>
            </a:r>
          </a:p>
          <a:p>
            <a:pPr marL="457200" indent="-457200">
              <a:buFont typeface="+mj-lt"/>
              <a:buAutoNum type="arabicPeriod"/>
            </a:pPr>
            <a:r>
              <a:rPr lang="en-GB" sz="2000" dirty="0" smtClean="0">
                <a:solidFill>
                  <a:schemeClr val="accent2">
                    <a:lumMod val="50000"/>
                  </a:schemeClr>
                </a:solidFill>
                <a:latin typeface="Georgia" pitchFamily="18" charset="0"/>
              </a:rPr>
              <a:t>As the party-goers in chapter three gather around the car accident, there is a ‘______ pause’ as another figure emerges from the car and ‘the ________ stood swaying…’ (p55)</a:t>
            </a:r>
          </a:p>
          <a:p>
            <a:pPr marL="457200" indent="-457200">
              <a:buFont typeface="+mj-lt"/>
              <a:buAutoNum type="arabicPeriod"/>
            </a:pPr>
            <a:r>
              <a:rPr lang="en-GB" sz="2000" dirty="0" smtClean="0">
                <a:solidFill>
                  <a:schemeClr val="accent2">
                    <a:lumMod val="50000"/>
                  </a:schemeClr>
                </a:solidFill>
                <a:latin typeface="Georgia" pitchFamily="18" charset="0"/>
              </a:rPr>
              <a:t>Tom says of Wilson:  ‘</a:t>
            </a:r>
            <a:r>
              <a:rPr lang="en-GB" sz="2000" i="1" dirty="0" smtClean="0">
                <a:solidFill>
                  <a:schemeClr val="accent2">
                    <a:lumMod val="50000"/>
                  </a:schemeClr>
                </a:solidFill>
                <a:latin typeface="Georgia" pitchFamily="18" charset="0"/>
              </a:rPr>
              <a:t>He’s so dumb, he doesn’t know he’s alive</a:t>
            </a:r>
            <a:r>
              <a:rPr lang="en-GB" sz="2000" dirty="0" smtClean="0">
                <a:solidFill>
                  <a:schemeClr val="accent2">
                    <a:lumMod val="50000"/>
                  </a:schemeClr>
                </a:solidFill>
                <a:latin typeface="Georgia" pitchFamily="18" charset="0"/>
              </a:rPr>
              <a:t>.’ (p29)</a:t>
            </a:r>
          </a:p>
        </p:txBody>
      </p:sp>
    </p:spTree>
    <p:extLst>
      <p:ext uri="{BB962C8B-B14F-4D97-AF65-F5344CB8AC3E}">
        <p14:creationId xmlns:p14="http://schemas.microsoft.com/office/powerpoint/2010/main" val="8781042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1.bp.blogspot.com/_Dpl2VmW8pIc/R8yywKiGkfI/AAAAAAAAAAk/vecjtVWA9fw/s320/v+o+a.jpg"/>
          <p:cNvPicPr>
            <a:picLocks noChangeAspect="1" noChangeArrowheads="1"/>
          </p:cNvPicPr>
          <p:nvPr/>
        </p:nvPicPr>
        <p:blipFill>
          <a:blip r:embed="rId2" cstate="print">
            <a:duotone>
              <a:schemeClr val="bg2">
                <a:shade val="45000"/>
                <a:satMod val="135000"/>
              </a:schemeClr>
              <a:prstClr val="white"/>
            </a:duotone>
            <a:extLst>
              <a:ext uri="{BEBA8EAE-BF5A-486C-A8C5-ECC9F3942E4B}">
                <a14:imgProps xmlns:a14="http://schemas.microsoft.com/office/drawing/2010/main">
                  <a14:imgLayer r:embed="rId3">
                    <a14:imgEffect>
                      <a14:artisticMarker/>
                    </a14:imgEffect>
                    <a14:imgEffect>
                      <a14:saturation sat="0"/>
                    </a14:imgEffect>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419657" y="836712"/>
            <a:ext cx="8544898" cy="518457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0" y="-99392"/>
            <a:ext cx="9144000" cy="1008112"/>
          </a:xfrm>
        </p:spPr>
        <p:txBody>
          <a:bodyPr/>
          <a:lstStyle/>
          <a:p>
            <a:r>
              <a:rPr lang="en-GB" dirty="0" smtClean="0">
                <a:solidFill>
                  <a:schemeClr val="bg1"/>
                </a:solidFill>
                <a:latin typeface="Georgia" pitchFamily="18" charset="0"/>
              </a:rPr>
              <a:t>AO3: Interpretations</a:t>
            </a:r>
            <a:endParaRPr lang="en-GB" dirty="0">
              <a:solidFill>
                <a:schemeClr val="bg1"/>
              </a:solidFill>
              <a:latin typeface="Georgia" pitchFamily="18" charset="0"/>
            </a:endParaRPr>
          </a:p>
        </p:txBody>
      </p:sp>
      <p:sp>
        <p:nvSpPr>
          <p:cNvPr id="3" name="Content Placeholder 2"/>
          <p:cNvSpPr>
            <a:spLocks noGrp="1"/>
          </p:cNvSpPr>
          <p:nvPr>
            <p:ph idx="1"/>
          </p:nvPr>
        </p:nvSpPr>
        <p:spPr>
          <a:xfrm>
            <a:off x="577306" y="1268760"/>
            <a:ext cx="8229600" cy="4525963"/>
          </a:xfrm>
        </p:spPr>
        <p:txBody>
          <a:bodyPr>
            <a:normAutofit/>
          </a:bodyPr>
          <a:lstStyle/>
          <a:p>
            <a:pPr marL="0" indent="0">
              <a:buNone/>
            </a:pPr>
            <a:r>
              <a:rPr lang="en-GB" sz="1800" i="1" dirty="0" smtClean="0">
                <a:solidFill>
                  <a:schemeClr val="accent2">
                    <a:lumMod val="50000"/>
                  </a:schemeClr>
                </a:solidFill>
                <a:latin typeface="Georgia" pitchFamily="18" charset="0"/>
              </a:rPr>
              <a:t>“He </a:t>
            </a:r>
            <a:r>
              <a:rPr lang="en-GB" sz="1800" i="1" dirty="0">
                <a:solidFill>
                  <a:schemeClr val="accent2">
                    <a:lumMod val="50000"/>
                  </a:schemeClr>
                </a:solidFill>
                <a:latin typeface="Georgia" pitchFamily="18" charset="0"/>
              </a:rPr>
              <a:t>[</a:t>
            </a:r>
            <a:r>
              <a:rPr lang="en-GB" sz="1800" i="1" dirty="0" smtClean="0">
                <a:solidFill>
                  <a:schemeClr val="accent2">
                    <a:lumMod val="50000"/>
                  </a:schemeClr>
                </a:solidFill>
                <a:latin typeface="Georgia" pitchFamily="18" charset="0"/>
              </a:rPr>
              <a:t>Wilson] is emotionally, economically and physically defeated by life, drained of vitality and identity….Wilson is a victim of a callous and indifferent society that casts the unsuccessful on to the rubbish heap of history.” </a:t>
            </a:r>
            <a:r>
              <a:rPr lang="en-GB" sz="1800" dirty="0" smtClean="0">
                <a:solidFill>
                  <a:schemeClr val="accent2">
                    <a:lumMod val="50000"/>
                  </a:schemeClr>
                </a:solidFill>
                <a:latin typeface="Georgia" pitchFamily="18" charset="0"/>
              </a:rPr>
              <a:t>(p40-41 The Great Gatsby. Penguin Critical Studies. Parkinson, K)</a:t>
            </a:r>
          </a:p>
          <a:p>
            <a:pPr marL="0" indent="0">
              <a:buNone/>
            </a:pPr>
            <a:endParaRPr lang="en-GB" sz="1800" dirty="0">
              <a:solidFill>
                <a:schemeClr val="accent2">
                  <a:lumMod val="50000"/>
                </a:schemeClr>
              </a:solidFill>
              <a:latin typeface="Georgia" pitchFamily="18" charset="0"/>
            </a:endParaRPr>
          </a:p>
          <a:p>
            <a:pPr marL="0" indent="0">
              <a:buNone/>
            </a:pPr>
            <a:r>
              <a:rPr lang="en-GB" sz="1800" i="1" dirty="0" smtClean="0">
                <a:solidFill>
                  <a:schemeClr val="accent2">
                    <a:lumMod val="50000"/>
                  </a:schemeClr>
                </a:solidFill>
                <a:latin typeface="Georgia" pitchFamily="18" charset="0"/>
              </a:rPr>
              <a:t>“The fabulous mansions of East and West Egg, together with the valley of ashes, represent alternative worlds of success and failure in a modern capitalist society…The two landscapes of wealth and poverty are reflections of each other, together signifying the moral identity of a society given over totally to indifference and escapism…Any reality which denies the validity of the imagination, and consequently is blind to the autonomous imagination of others, as are Tom and Daisy, is indeed in a valley of ashes.” </a:t>
            </a:r>
            <a:r>
              <a:rPr lang="en-GB" sz="1800" dirty="0" smtClean="0">
                <a:solidFill>
                  <a:schemeClr val="accent2">
                    <a:lumMod val="50000"/>
                  </a:schemeClr>
                </a:solidFill>
                <a:latin typeface="Georgia" pitchFamily="18" charset="0"/>
              </a:rPr>
              <a:t>(p64-65 The Great Gatsby. Penguin Critical Studies. Parkinson, K)</a:t>
            </a:r>
            <a:endParaRPr lang="en-GB" sz="1800" i="1" dirty="0">
              <a:solidFill>
                <a:schemeClr val="accent2">
                  <a:lumMod val="50000"/>
                </a:schemeClr>
              </a:solidFill>
              <a:latin typeface="Georgia" pitchFamily="18" charset="0"/>
            </a:endParaRPr>
          </a:p>
        </p:txBody>
      </p:sp>
    </p:spTree>
    <p:extLst>
      <p:ext uri="{BB962C8B-B14F-4D97-AF65-F5344CB8AC3E}">
        <p14:creationId xmlns:p14="http://schemas.microsoft.com/office/powerpoint/2010/main" val="1549418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im.glogster.com/media/5/32/88/49/32884917.jpg"/>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25000"/>
                    </a14:imgEffect>
                    <a14:imgEffect>
                      <a14:saturation sat="66000"/>
                    </a14:imgEffect>
                  </a14:imgLayer>
                </a14:imgProps>
              </a:ext>
              <a:ext uri="{28A0092B-C50C-407E-A947-70E740481C1C}">
                <a14:useLocalDpi xmlns:a14="http://schemas.microsoft.com/office/drawing/2010/main" val="0"/>
              </a:ext>
            </a:extLst>
          </a:blip>
          <a:srcRect/>
          <a:stretch>
            <a:fillRect/>
          </a:stretch>
        </p:blipFill>
        <p:spPr bwMode="auto">
          <a:xfrm>
            <a:off x="116240" y="1052737"/>
            <a:ext cx="8782557" cy="568863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5362" name="Rectangle 2"/>
          <p:cNvSpPr>
            <a:spLocks noGrp="1" noChangeArrowheads="1"/>
          </p:cNvSpPr>
          <p:nvPr>
            <p:ph type="title"/>
          </p:nvPr>
        </p:nvSpPr>
        <p:spPr>
          <a:xfrm>
            <a:off x="0" y="0"/>
            <a:ext cx="9144000" cy="1143000"/>
          </a:xfrm>
        </p:spPr>
        <p:txBody>
          <a:bodyPr>
            <a:noAutofit/>
          </a:bodyPr>
          <a:lstStyle/>
          <a:p>
            <a:pPr eaLnBrk="1" hangingPunct="1"/>
            <a:r>
              <a:rPr lang="en-GB" sz="4000" b="1" u="sng" dirty="0" smtClean="0">
                <a:solidFill>
                  <a:schemeClr val="bg1"/>
                </a:solidFill>
                <a:latin typeface="Georgia" pitchFamily="18" charset="0"/>
              </a:rPr>
              <a:t>The Eyes of Dr T.J. </a:t>
            </a:r>
            <a:r>
              <a:rPr lang="en-GB" sz="4000" b="1" u="sng" dirty="0" err="1" smtClean="0">
                <a:solidFill>
                  <a:schemeClr val="bg1"/>
                </a:solidFill>
                <a:latin typeface="Georgia" pitchFamily="18" charset="0"/>
              </a:rPr>
              <a:t>Eckleberg</a:t>
            </a:r>
            <a:endParaRPr lang="en-GB" sz="4000" b="1" u="sng" dirty="0" smtClean="0">
              <a:solidFill>
                <a:schemeClr val="bg1"/>
              </a:solidFill>
              <a:latin typeface="Georgia" pitchFamily="18" charset="0"/>
            </a:endParaRPr>
          </a:p>
        </p:txBody>
      </p:sp>
      <p:sp>
        <p:nvSpPr>
          <p:cNvPr id="15363" name="Rectangle 3"/>
          <p:cNvSpPr>
            <a:spLocks noGrp="1" noChangeArrowheads="1"/>
          </p:cNvSpPr>
          <p:nvPr>
            <p:ph type="body" idx="1"/>
          </p:nvPr>
        </p:nvSpPr>
        <p:spPr>
          <a:xfrm>
            <a:off x="457200" y="1268760"/>
            <a:ext cx="8229600" cy="4525963"/>
          </a:xfrm>
        </p:spPr>
        <p:txBody>
          <a:bodyPr/>
          <a:lstStyle/>
          <a:p>
            <a:pPr eaLnBrk="1" hangingPunct="1">
              <a:lnSpc>
                <a:spcPct val="80000"/>
              </a:lnSpc>
              <a:buFont typeface="Wingdings" pitchFamily="2" charset="2"/>
              <a:buNone/>
            </a:pPr>
            <a:r>
              <a:rPr lang="en-GB" sz="2400" i="1" dirty="0" smtClean="0">
                <a:solidFill>
                  <a:srgbClr val="C00000"/>
                </a:solidFill>
                <a:latin typeface="Georgia" pitchFamily="18" charset="0"/>
              </a:rPr>
              <a:t>…above the grey land and the spasms of bleak dust</a:t>
            </a:r>
          </a:p>
          <a:p>
            <a:pPr eaLnBrk="1" hangingPunct="1">
              <a:lnSpc>
                <a:spcPct val="80000"/>
              </a:lnSpc>
              <a:buFont typeface="Wingdings" pitchFamily="2" charset="2"/>
              <a:buNone/>
            </a:pPr>
            <a:r>
              <a:rPr lang="en-GB" sz="2400" i="1" dirty="0" smtClean="0">
                <a:solidFill>
                  <a:srgbClr val="C00000"/>
                </a:solidFill>
                <a:latin typeface="Georgia" pitchFamily="18" charset="0"/>
              </a:rPr>
              <a:t>which drift endlessly over it, you perceive, after a</a:t>
            </a:r>
          </a:p>
          <a:p>
            <a:pPr eaLnBrk="1" hangingPunct="1">
              <a:lnSpc>
                <a:spcPct val="80000"/>
              </a:lnSpc>
              <a:buFont typeface="Wingdings" pitchFamily="2" charset="2"/>
              <a:buNone/>
            </a:pPr>
            <a:r>
              <a:rPr lang="en-GB" sz="2400" i="1" dirty="0" smtClean="0">
                <a:solidFill>
                  <a:srgbClr val="C00000"/>
                </a:solidFill>
                <a:latin typeface="Georgia" pitchFamily="18" charset="0"/>
              </a:rPr>
              <a:t>moment, the eyes of Doctor T. J. </a:t>
            </a:r>
            <a:r>
              <a:rPr lang="en-GB" sz="2400" i="1" dirty="0" err="1" smtClean="0">
                <a:solidFill>
                  <a:srgbClr val="C00000"/>
                </a:solidFill>
                <a:latin typeface="Georgia" pitchFamily="18" charset="0"/>
              </a:rPr>
              <a:t>Eckleberg</a:t>
            </a:r>
            <a:r>
              <a:rPr lang="en-GB" sz="2400" i="1" dirty="0" smtClean="0">
                <a:solidFill>
                  <a:srgbClr val="C00000"/>
                </a:solidFill>
                <a:latin typeface="Georgia" pitchFamily="18" charset="0"/>
              </a:rPr>
              <a:t>…[his]</a:t>
            </a:r>
          </a:p>
          <a:p>
            <a:pPr eaLnBrk="1" hangingPunct="1">
              <a:lnSpc>
                <a:spcPct val="80000"/>
              </a:lnSpc>
              <a:buFont typeface="Wingdings" pitchFamily="2" charset="2"/>
              <a:buNone/>
            </a:pPr>
            <a:r>
              <a:rPr lang="en-GB" sz="2400" i="1" dirty="0" smtClean="0">
                <a:solidFill>
                  <a:srgbClr val="C00000"/>
                </a:solidFill>
                <a:latin typeface="Georgia" pitchFamily="18" charset="0"/>
              </a:rPr>
              <a:t>eyes…are blue and gigantic – their retinas are one yard</a:t>
            </a:r>
          </a:p>
          <a:p>
            <a:pPr eaLnBrk="1" hangingPunct="1">
              <a:lnSpc>
                <a:spcPct val="80000"/>
              </a:lnSpc>
              <a:buFont typeface="Wingdings" pitchFamily="2" charset="2"/>
              <a:buNone/>
            </a:pPr>
            <a:r>
              <a:rPr lang="en-GB" sz="2400" i="1" dirty="0" smtClean="0">
                <a:solidFill>
                  <a:srgbClr val="C00000"/>
                </a:solidFill>
                <a:latin typeface="Georgia" pitchFamily="18" charset="0"/>
              </a:rPr>
              <a:t>high. They look out of no face, but, instead, from a pair</a:t>
            </a:r>
          </a:p>
          <a:p>
            <a:pPr eaLnBrk="1" hangingPunct="1">
              <a:lnSpc>
                <a:spcPct val="80000"/>
              </a:lnSpc>
              <a:buFont typeface="Wingdings" pitchFamily="2" charset="2"/>
              <a:buNone/>
            </a:pPr>
            <a:r>
              <a:rPr lang="en-GB" sz="2400" i="1" dirty="0" smtClean="0">
                <a:solidFill>
                  <a:srgbClr val="C00000"/>
                </a:solidFill>
                <a:latin typeface="Georgia" pitchFamily="18" charset="0"/>
              </a:rPr>
              <a:t>of enormous yellow spectacles which pass over a non</a:t>
            </a:r>
          </a:p>
          <a:p>
            <a:pPr eaLnBrk="1" hangingPunct="1">
              <a:lnSpc>
                <a:spcPct val="80000"/>
              </a:lnSpc>
              <a:buFont typeface="Wingdings" pitchFamily="2" charset="2"/>
              <a:buNone/>
            </a:pPr>
            <a:r>
              <a:rPr lang="en-GB" sz="2400" i="1" dirty="0" smtClean="0">
                <a:solidFill>
                  <a:srgbClr val="C00000"/>
                </a:solidFill>
                <a:latin typeface="Georgia" pitchFamily="18" charset="0"/>
              </a:rPr>
              <a:t>existent nose…his eyes, dimmed a little by many</a:t>
            </a:r>
          </a:p>
          <a:p>
            <a:pPr eaLnBrk="1" hangingPunct="1">
              <a:lnSpc>
                <a:spcPct val="80000"/>
              </a:lnSpc>
              <a:buFont typeface="Wingdings" pitchFamily="2" charset="2"/>
              <a:buNone/>
            </a:pPr>
            <a:r>
              <a:rPr lang="en-GB" sz="2400" i="1" dirty="0" err="1" smtClean="0">
                <a:solidFill>
                  <a:srgbClr val="C00000"/>
                </a:solidFill>
                <a:latin typeface="Georgia" pitchFamily="18" charset="0"/>
              </a:rPr>
              <a:t>paintless</a:t>
            </a:r>
            <a:r>
              <a:rPr lang="en-GB" sz="2400" i="1" dirty="0" smtClean="0">
                <a:solidFill>
                  <a:srgbClr val="C00000"/>
                </a:solidFill>
                <a:latin typeface="Georgia" pitchFamily="18" charset="0"/>
              </a:rPr>
              <a:t> days, under sun and rain, brood on over the</a:t>
            </a:r>
          </a:p>
          <a:p>
            <a:pPr eaLnBrk="1" hangingPunct="1">
              <a:lnSpc>
                <a:spcPct val="80000"/>
              </a:lnSpc>
              <a:buFont typeface="Wingdings" pitchFamily="2" charset="2"/>
              <a:buNone/>
            </a:pPr>
            <a:r>
              <a:rPr lang="en-GB" sz="2400" i="1" dirty="0" smtClean="0">
                <a:solidFill>
                  <a:srgbClr val="C00000"/>
                </a:solidFill>
                <a:latin typeface="Georgia" pitchFamily="18" charset="0"/>
              </a:rPr>
              <a:t>solemn dumping group.</a:t>
            </a:r>
          </a:p>
          <a:p>
            <a:pPr eaLnBrk="1" hangingPunct="1">
              <a:lnSpc>
                <a:spcPct val="80000"/>
              </a:lnSpc>
              <a:buFont typeface="Wingdings" pitchFamily="2" charset="2"/>
              <a:buNone/>
            </a:pPr>
            <a:endParaRPr lang="en-GB" sz="2000" dirty="0" smtClean="0">
              <a:solidFill>
                <a:srgbClr val="7030A0"/>
              </a:solidFill>
              <a:latin typeface="Comic Sans MS" pitchFamily="66" charset="0"/>
            </a:endParaRPr>
          </a:p>
        </p:txBody>
      </p:sp>
      <p:sp>
        <p:nvSpPr>
          <p:cNvPr id="4" name="Rectangle 3"/>
          <p:cNvSpPr/>
          <p:nvPr/>
        </p:nvSpPr>
        <p:spPr>
          <a:xfrm>
            <a:off x="403062" y="4725144"/>
            <a:ext cx="8208912" cy="1631216"/>
          </a:xfrm>
          <a:prstGeom prst="rect">
            <a:avLst/>
          </a:prstGeom>
          <a:ln w="38100">
            <a:solidFill>
              <a:schemeClr val="tx1"/>
            </a:solidFill>
          </a:ln>
        </p:spPr>
        <p:txBody>
          <a:bodyPr wrap="square">
            <a:spAutoFit/>
          </a:bodyPr>
          <a:lstStyle/>
          <a:p>
            <a:pPr marL="342900" indent="-342900"/>
            <a:r>
              <a:rPr lang="en-GB" sz="2000" dirty="0" smtClean="0">
                <a:solidFill>
                  <a:schemeClr val="bg1"/>
                </a:solidFill>
                <a:latin typeface="Georgia" pitchFamily="18" charset="0"/>
              </a:rPr>
              <a:t>In groups, discuss what these giant eyes could symbolise. Think about:</a:t>
            </a:r>
          </a:p>
          <a:p>
            <a:pPr marL="342900" indent="-342900">
              <a:buFont typeface="Arial" pitchFamily="34" charset="0"/>
              <a:buChar char="•"/>
            </a:pPr>
            <a:r>
              <a:rPr lang="en-GB" sz="2000" dirty="0" smtClean="0">
                <a:solidFill>
                  <a:schemeClr val="bg1"/>
                </a:solidFill>
                <a:latin typeface="Georgia" pitchFamily="18" charset="0"/>
              </a:rPr>
              <a:t>Their setting overlooking the Valley of Ashes</a:t>
            </a:r>
          </a:p>
          <a:p>
            <a:pPr marL="342900" indent="-342900">
              <a:buFont typeface="Arial" pitchFamily="34" charset="0"/>
              <a:buChar char="•"/>
            </a:pPr>
            <a:r>
              <a:rPr lang="en-GB" sz="2000" dirty="0" smtClean="0">
                <a:solidFill>
                  <a:schemeClr val="bg1"/>
                </a:solidFill>
                <a:latin typeface="Georgia" pitchFamily="18" charset="0"/>
              </a:rPr>
              <a:t>The importance of advertising in society</a:t>
            </a:r>
          </a:p>
          <a:p>
            <a:pPr marL="342900" indent="-342900">
              <a:buFont typeface="Arial" pitchFamily="34" charset="0"/>
              <a:buChar char="•"/>
            </a:pPr>
            <a:r>
              <a:rPr lang="en-GB" sz="2000" dirty="0" smtClean="0">
                <a:solidFill>
                  <a:schemeClr val="bg1"/>
                </a:solidFill>
                <a:latin typeface="Georgia" pitchFamily="18" charset="0"/>
              </a:rPr>
              <a:t>Lack of vision </a:t>
            </a:r>
          </a:p>
          <a:p>
            <a:pPr marL="342900" indent="-342900">
              <a:buFont typeface="Arial" pitchFamily="34" charset="0"/>
              <a:buChar char="•"/>
            </a:pPr>
            <a:r>
              <a:rPr lang="en-GB" sz="2000" dirty="0" smtClean="0">
                <a:solidFill>
                  <a:schemeClr val="bg1"/>
                </a:solidFill>
                <a:latin typeface="Georgia" pitchFamily="18" charset="0"/>
              </a:rPr>
              <a:t>Symbol of God?</a:t>
            </a:r>
          </a:p>
        </p:txBody>
      </p:sp>
    </p:spTree>
    <p:extLst>
      <p:ext uri="{BB962C8B-B14F-4D97-AF65-F5344CB8AC3E}">
        <p14:creationId xmlns:p14="http://schemas.microsoft.com/office/powerpoint/2010/main" val="97964156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m.glogster.com/media/5/32/88/49/32884917.jpg"/>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25000"/>
                    </a14:imgEffect>
                    <a14:imgEffect>
                      <a14:saturation sat="66000"/>
                    </a14:imgEffect>
                  </a14:imgLayer>
                </a14:imgProps>
              </a:ext>
              <a:ext uri="{28A0092B-C50C-407E-A947-70E740481C1C}">
                <a14:useLocalDpi xmlns:a14="http://schemas.microsoft.com/office/drawing/2010/main" val="0"/>
              </a:ext>
            </a:extLst>
          </a:blip>
          <a:srcRect/>
          <a:stretch>
            <a:fillRect/>
          </a:stretch>
        </p:blipFill>
        <p:spPr bwMode="auto">
          <a:xfrm>
            <a:off x="116240" y="1052737"/>
            <a:ext cx="8782557" cy="568863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7410" name="Rectangle 2"/>
          <p:cNvSpPr>
            <a:spLocks noGrp="1" noChangeArrowheads="1"/>
          </p:cNvSpPr>
          <p:nvPr>
            <p:ph type="title"/>
          </p:nvPr>
        </p:nvSpPr>
        <p:spPr>
          <a:xfrm>
            <a:off x="0" y="3071"/>
            <a:ext cx="9144000" cy="1143000"/>
          </a:xfrm>
        </p:spPr>
        <p:txBody>
          <a:bodyPr>
            <a:noAutofit/>
          </a:bodyPr>
          <a:lstStyle/>
          <a:p>
            <a:pPr eaLnBrk="1" hangingPunct="1"/>
            <a:r>
              <a:rPr lang="en-GB" sz="3600" b="1" u="sng" dirty="0" smtClean="0">
                <a:solidFill>
                  <a:schemeClr val="bg1"/>
                </a:solidFill>
                <a:latin typeface="Georgia" pitchFamily="18" charset="0"/>
              </a:rPr>
              <a:t>The Eyes of Dr T. J. </a:t>
            </a:r>
            <a:r>
              <a:rPr lang="en-GB" sz="3600" b="1" u="sng" dirty="0" err="1" smtClean="0">
                <a:solidFill>
                  <a:schemeClr val="bg1"/>
                </a:solidFill>
                <a:latin typeface="Georgia" pitchFamily="18" charset="0"/>
              </a:rPr>
              <a:t>Eckleberg</a:t>
            </a:r>
            <a:endParaRPr lang="en-GB" sz="3600" b="1" u="sng" dirty="0" smtClean="0">
              <a:solidFill>
                <a:schemeClr val="bg1"/>
              </a:solidFill>
              <a:latin typeface="Georgia" pitchFamily="18" charset="0"/>
            </a:endParaRPr>
          </a:p>
        </p:txBody>
      </p:sp>
      <p:sp>
        <p:nvSpPr>
          <p:cNvPr id="17411" name="Rectangle 3"/>
          <p:cNvSpPr>
            <a:spLocks noGrp="1" noChangeArrowheads="1"/>
          </p:cNvSpPr>
          <p:nvPr>
            <p:ph type="body" idx="1"/>
          </p:nvPr>
        </p:nvSpPr>
        <p:spPr>
          <a:xfrm>
            <a:off x="392718" y="1268761"/>
            <a:ext cx="8229600" cy="5472608"/>
          </a:xfrm>
        </p:spPr>
        <p:txBody>
          <a:bodyPr>
            <a:normAutofit/>
          </a:bodyPr>
          <a:lstStyle/>
          <a:p>
            <a:pPr eaLnBrk="1" hangingPunct="1">
              <a:lnSpc>
                <a:spcPct val="80000"/>
              </a:lnSpc>
            </a:pPr>
            <a:r>
              <a:rPr lang="en-GB" sz="2400" dirty="0" smtClean="0">
                <a:latin typeface="Comic Sans MS" pitchFamily="66" charset="0"/>
              </a:rPr>
              <a:t>Reminds us – by its sheer size and the incongruity of its surroundings – of the importance and influence of advertising in modern culture. These eyes have no natural place on the hillside, and yet they dominate the landscape, being its most prominent feature.</a:t>
            </a:r>
          </a:p>
          <a:p>
            <a:pPr eaLnBrk="1" hangingPunct="1">
              <a:lnSpc>
                <a:spcPct val="80000"/>
              </a:lnSpc>
              <a:buFont typeface="Symbol" pitchFamily="18" charset="2"/>
              <a:buChar char=""/>
            </a:pPr>
            <a:endParaRPr lang="en-US" sz="2400" dirty="0" smtClean="0">
              <a:latin typeface="Comic Sans MS" pitchFamily="66" charset="0"/>
            </a:endParaRPr>
          </a:p>
          <a:p>
            <a:pPr eaLnBrk="1" hangingPunct="1">
              <a:lnSpc>
                <a:spcPct val="80000"/>
              </a:lnSpc>
              <a:buFont typeface="Symbol" pitchFamily="18" charset="2"/>
              <a:buChar char=""/>
            </a:pPr>
            <a:r>
              <a:rPr lang="en-US" sz="2400" dirty="0" smtClean="0">
                <a:latin typeface="Comic Sans MS" pitchFamily="66" charset="0"/>
              </a:rPr>
              <a:t>Fitzgerald has deliberately chosen an advert for optometry in order to point out the modern man’s inability to see the corruption of our society and environment. This lack of vision applies to all of the characters in the book, each of all fail to ‘see’ the basic futility of their hopes and dreams. </a:t>
            </a:r>
          </a:p>
          <a:p>
            <a:pPr eaLnBrk="1" hangingPunct="1">
              <a:lnSpc>
                <a:spcPct val="80000"/>
              </a:lnSpc>
              <a:buFont typeface="Symbol" pitchFamily="18" charset="2"/>
              <a:buChar char=""/>
            </a:pPr>
            <a:endParaRPr lang="en-GB" sz="2400" dirty="0" smtClean="0">
              <a:latin typeface="Comic Sans MS" pitchFamily="66" charset="0"/>
            </a:endParaRPr>
          </a:p>
          <a:p>
            <a:pPr eaLnBrk="1" hangingPunct="1">
              <a:lnSpc>
                <a:spcPct val="80000"/>
              </a:lnSpc>
              <a:buFont typeface="Symbol" pitchFamily="18" charset="2"/>
              <a:buChar char=""/>
            </a:pPr>
            <a:r>
              <a:rPr lang="en-GB" sz="2400" dirty="0" smtClean="0">
                <a:latin typeface="Comic Sans MS" pitchFamily="66" charset="0"/>
              </a:rPr>
              <a:t>The billboard shows how consumerism and materialism has taken the place of traditional spiritual values. </a:t>
            </a:r>
          </a:p>
        </p:txBody>
      </p:sp>
    </p:spTree>
    <p:extLst>
      <p:ext uri="{BB962C8B-B14F-4D97-AF65-F5344CB8AC3E}">
        <p14:creationId xmlns:p14="http://schemas.microsoft.com/office/powerpoint/2010/main" val="18203333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anim calcmode="lin" valueType="num">
                                      <p:cBhvr additive="base">
                                        <p:cTn id="13"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411">
                                            <p:txEl>
                                              <p:pRg st="4" end="4"/>
                                            </p:txEl>
                                          </p:spTgt>
                                        </p:tgtEl>
                                        <p:attrNameLst>
                                          <p:attrName>style.visibility</p:attrName>
                                        </p:attrNameLst>
                                      </p:cBhvr>
                                      <p:to>
                                        <p:strVal val="visible"/>
                                      </p:to>
                                    </p:set>
                                    <p:anim calcmode="lin" valueType="num">
                                      <p:cBhvr additive="base">
                                        <p:cTn id="19" dur="5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chemeClr val="bg1"/>
                </a:solidFill>
                <a:latin typeface="Maiandra GD" pitchFamily="34" charset="0"/>
              </a:rPr>
              <a:t>Revision Questions </a:t>
            </a:r>
            <a:endParaRPr lang="en-GB" b="1" u="sng" dirty="0">
              <a:solidFill>
                <a:schemeClr val="bg1"/>
              </a:solidFill>
              <a:latin typeface="Maiandra GD" pitchFamily="34"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en-GB" dirty="0" smtClean="0">
                <a:solidFill>
                  <a:schemeClr val="bg1"/>
                </a:solidFill>
                <a:latin typeface="Maiandra GD" pitchFamily="34" charset="0"/>
              </a:rPr>
              <a:t>Q1</a:t>
            </a:r>
            <a:r>
              <a:rPr lang="en-GB" smtClean="0">
                <a:solidFill>
                  <a:schemeClr val="bg1"/>
                </a:solidFill>
                <a:latin typeface="Maiandra GD" pitchFamily="34" charset="0"/>
              </a:rPr>
              <a:t>. </a:t>
            </a:r>
          </a:p>
          <a:p>
            <a:pPr marL="0" indent="0">
              <a:buNone/>
            </a:pPr>
            <a:r>
              <a:rPr lang="en-GB" smtClean="0">
                <a:solidFill>
                  <a:schemeClr val="bg1"/>
                </a:solidFill>
                <a:latin typeface="Maiandra GD" pitchFamily="34" charset="0"/>
              </a:rPr>
              <a:t>‘</a:t>
            </a:r>
            <a:r>
              <a:rPr lang="en-GB" dirty="0" smtClean="0">
                <a:solidFill>
                  <a:schemeClr val="bg1"/>
                </a:solidFill>
                <a:latin typeface="Maiandra GD" pitchFamily="34" charset="0"/>
              </a:rPr>
              <a:t>Myrtle Wilson cares more about appearances than any other character in the novel.’ To what extent do you agree with this statement? Back up your statement with examples from the text. </a:t>
            </a:r>
          </a:p>
          <a:p>
            <a:endParaRPr lang="en-GB" dirty="0">
              <a:solidFill>
                <a:schemeClr val="bg1"/>
              </a:solidFill>
              <a:latin typeface="Maiandra GD" pitchFamily="34" charset="0"/>
            </a:endParaRPr>
          </a:p>
          <a:p>
            <a:pPr marL="0" indent="0">
              <a:buNone/>
            </a:pPr>
            <a:r>
              <a:rPr lang="en-GB" dirty="0" smtClean="0">
                <a:solidFill>
                  <a:schemeClr val="bg1"/>
                </a:solidFill>
                <a:latin typeface="Maiandra GD" pitchFamily="34" charset="0"/>
              </a:rPr>
              <a:t>Q2. </a:t>
            </a:r>
          </a:p>
          <a:p>
            <a:pPr marL="0" indent="0">
              <a:buNone/>
            </a:pPr>
            <a:r>
              <a:rPr lang="en-GB" dirty="0" smtClean="0">
                <a:solidFill>
                  <a:schemeClr val="bg1"/>
                </a:solidFill>
                <a:latin typeface="Maiandra GD" pitchFamily="34" charset="0"/>
              </a:rPr>
              <a:t>Using Chapter 2 as a starting point, analyse the role of marriage in ‘The Great Gatsby’ and assess whether any of the romantic relationships in the novel can be considered a success. Refer to the text in your answer. </a:t>
            </a:r>
            <a:endParaRPr lang="en-GB" dirty="0">
              <a:solidFill>
                <a:schemeClr val="bg1"/>
              </a:solidFill>
              <a:latin typeface="Maiandra GD" pitchFamily="34" charset="0"/>
            </a:endParaRPr>
          </a:p>
        </p:txBody>
      </p:sp>
    </p:spTree>
    <p:extLst>
      <p:ext uri="{BB962C8B-B14F-4D97-AF65-F5344CB8AC3E}">
        <p14:creationId xmlns:p14="http://schemas.microsoft.com/office/powerpoint/2010/main" val="430720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547"/>
            <a:ext cx="8229600" cy="778098"/>
          </a:xfrm>
        </p:spPr>
        <p:txBody>
          <a:bodyPr>
            <a:normAutofit/>
          </a:bodyPr>
          <a:lstStyle/>
          <a:p>
            <a:r>
              <a:rPr lang="en-GB" sz="3600" b="1" u="sng" dirty="0" smtClean="0">
                <a:solidFill>
                  <a:schemeClr val="bg1"/>
                </a:solidFill>
                <a:latin typeface="Georgia" pitchFamily="18" charset="0"/>
              </a:rPr>
              <a:t>Home learning </a:t>
            </a:r>
            <a:endParaRPr lang="en-GB" sz="3600" b="1" u="sng" dirty="0">
              <a:solidFill>
                <a:schemeClr val="bg1"/>
              </a:solidFill>
              <a:latin typeface="Georgia" pitchFamily="18" charset="0"/>
            </a:endParaRPr>
          </a:p>
        </p:txBody>
      </p:sp>
      <p:sp>
        <p:nvSpPr>
          <p:cNvPr id="3" name="Content Placeholder 2"/>
          <p:cNvSpPr>
            <a:spLocks noGrp="1"/>
          </p:cNvSpPr>
          <p:nvPr>
            <p:ph idx="1"/>
          </p:nvPr>
        </p:nvSpPr>
        <p:spPr>
          <a:xfrm>
            <a:off x="323528" y="901521"/>
            <a:ext cx="8496944" cy="5767839"/>
          </a:xfrm>
          <a:solidFill>
            <a:srgbClr val="800000"/>
          </a:solidFill>
          <a:ln>
            <a:solidFill>
              <a:schemeClr val="bg1"/>
            </a:solidFill>
          </a:ln>
        </p:spPr>
        <p:txBody>
          <a:bodyPr>
            <a:normAutofit/>
          </a:bodyPr>
          <a:lstStyle/>
          <a:p>
            <a:pPr marL="0" indent="0" algn="ctr">
              <a:buNone/>
            </a:pPr>
            <a:endParaRPr lang="en-GB" sz="4000" dirty="0" smtClean="0">
              <a:solidFill>
                <a:schemeClr val="bg1"/>
              </a:solidFill>
              <a:latin typeface="Comic Sans MS" pitchFamily="66" charset="0"/>
            </a:endParaRPr>
          </a:p>
          <a:p>
            <a:pPr marL="0" indent="0" algn="ctr">
              <a:buNone/>
            </a:pPr>
            <a:endParaRPr lang="en-GB" sz="4000" dirty="0">
              <a:solidFill>
                <a:schemeClr val="bg1"/>
              </a:solidFill>
              <a:latin typeface="Comic Sans MS" pitchFamily="66" charset="0"/>
            </a:endParaRPr>
          </a:p>
          <a:p>
            <a:pPr marL="0" indent="0" algn="ctr">
              <a:buNone/>
            </a:pPr>
            <a:r>
              <a:rPr lang="en-GB" sz="4000" dirty="0" smtClean="0">
                <a:solidFill>
                  <a:schemeClr val="bg1"/>
                </a:solidFill>
                <a:latin typeface="Comic Sans MS" pitchFamily="66" charset="0"/>
              </a:rPr>
              <a:t>Read chapter 4 and 5 – Wednesday!</a:t>
            </a:r>
            <a:endParaRPr lang="en-GB" sz="4000" dirty="0">
              <a:solidFill>
                <a:schemeClr val="bg1"/>
              </a:solidFill>
              <a:latin typeface="Comic Sans MS" pitchFamily="66" charset="0"/>
            </a:endParaRPr>
          </a:p>
        </p:txBody>
      </p:sp>
    </p:spTree>
    <p:extLst>
      <p:ext uri="{BB962C8B-B14F-4D97-AF65-F5344CB8AC3E}">
        <p14:creationId xmlns:p14="http://schemas.microsoft.com/office/powerpoint/2010/main" val="12873689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12968" cy="706090"/>
          </a:xfrm>
        </p:spPr>
        <p:txBody>
          <a:bodyPr>
            <a:normAutofit fontScale="90000"/>
          </a:bodyPr>
          <a:lstStyle/>
          <a:p>
            <a:r>
              <a:rPr lang="en-GB" b="1" u="sng" dirty="0" smtClean="0">
                <a:solidFill>
                  <a:schemeClr val="bg1"/>
                </a:solidFill>
                <a:latin typeface="Georgia" pitchFamily="18" charset="0"/>
              </a:rPr>
              <a:t>The Building Blocks of Narrative</a:t>
            </a:r>
            <a:endParaRPr lang="en-GB" u="sng" dirty="0">
              <a:solidFill>
                <a:schemeClr val="bg1"/>
              </a:solidFill>
              <a:latin typeface="Georgia" pitchFamily="18" charset="0"/>
            </a:endParaRPr>
          </a:p>
        </p:txBody>
      </p:sp>
      <p:sp>
        <p:nvSpPr>
          <p:cNvPr id="3" name="Content Placeholder 2"/>
          <p:cNvSpPr>
            <a:spLocks noGrp="1"/>
          </p:cNvSpPr>
          <p:nvPr>
            <p:ph idx="1"/>
          </p:nvPr>
        </p:nvSpPr>
        <p:spPr>
          <a:xfrm>
            <a:off x="323528" y="1124744"/>
            <a:ext cx="8568952" cy="5544616"/>
          </a:xfrm>
          <a:solidFill>
            <a:schemeClr val="bg1"/>
          </a:solidFill>
          <a:ln>
            <a:solidFill>
              <a:schemeClr val="tx2"/>
            </a:solidFill>
          </a:ln>
        </p:spPr>
        <p:txBody>
          <a:bodyPr>
            <a:noAutofit/>
          </a:bodyPr>
          <a:lstStyle/>
          <a:p>
            <a:r>
              <a:rPr lang="en-GB" sz="1300" b="1" dirty="0" smtClean="0">
                <a:solidFill>
                  <a:srgbClr val="FF0000"/>
                </a:solidFill>
                <a:latin typeface="Comic Sans MS" pitchFamily="66" charset="0"/>
              </a:rPr>
              <a:t> Scenes and places</a:t>
            </a:r>
            <a:r>
              <a:rPr lang="en-GB" sz="1300" dirty="0" smtClean="0">
                <a:solidFill>
                  <a:srgbClr val="FF0000"/>
                </a:solidFill>
                <a:latin typeface="Comic Sans MS" pitchFamily="66" charset="0"/>
              </a:rPr>
              <a:t> (i.e. narrative setting)</a:t>
            </a:r>
          </a:p>
          <a:p>
            <a:r>
              <a:rPr lang="en-GB" sz="1300" dirty="0" smtClean="0">
                <a:latin typeface="Comic Sans MS" pitchFamily="66" charset="0"/>
              </a:rPr>
              <a:t>This refers to where the action is set and its wider significance.</a:t>
            </a:r>
          </a:p>
          <a:p>
            <a:pPr>
              <a:buNone/>
            </a:pPr>
            <a:endParaRPr lang="en-GB" sz="1300" dirty="0" smtClean="0">
              <a:latin typeface="Comic Sans MS" pitchFamily="66" charset="0"/>
            </a:endParaRPr>
          </a:p>
          <a:p>
            <a:pPr lvl="0"/>
            <a:r>
              <a:rPr lang="en-GB" sz="1300" b="1" dirty="0" smtClean="0">
                <a:solidFill>
                  <a:srgbClr val="FF0000"/>
                </a:solidFill>
                <a:latin typeface="Comic Sans MS" pitchFamily="66" charset="0"/>
              </a:rPr>
              <a:t>Time and sequence</a:t>
            </a:r>
            <a:r>
              <a:rPr lang="en-GB" sz="1300" dirty="0" smtClean="0">
                <a:solidFill>
                  <a:srgbClr val="FF0000"/>
                </a:solidFill>
                <a:latin typeface="Comic Sans MS" pitchFamily="66" charset="0"/>
              </a:rPr>
              <a:t> (i.e. narrative structure)</a:t>
            </a:r>
          </a:p>
          <a:p>
            <a:r>
              <a:rPr lang="en-GB" sz="1300" dirty="0" smtClean="0">
                <a:latin typeface="Comic Sans MS" pitchFamily="66" charset="0"/>
              </a:rPr>
              <a:t>The manipulation of time within the narrative, whether it is slowed down or accelerated.  The sequence refers to the order in which events are shown. </a:t>
            </a:r>
          </a:p>
          <a:p>
            <a:pPr>
              <a:buNone/>
            </a:pPr>
            <a:endParaRPr lang="en-GB" sz="1300" dirty="0" smtClean="0">
              <a:latin typeface="Comic Sans MS" pitchFamily="66" charset="0"/>
            </a:endParaRPr>
          </a:p>
          <a:p>
            <a:pPr lvl="0"/>
            <a:r>
              <a:rPr lang="en-GB" sz="1300" b="1" dirty="0" smtClean="0">
                <a:solidFill>
                  <a:srgbClr val="FF0000"/>
                </a:solidFill>
                <a:latin typeface="Comic Sans MS" pitchFamily="66" charset="0"/>
              </a:rPr>
              <a:t>Characters and characterisation</a:t>
            </a:r>
            <a:endParaRPr lang="en-GB" sz="1300" dirty="0" smtClean="0">
              <a:solidFill>
                <a:srgbClr val="FF0000"/>
              </a:solidFill>
              <a:latin typeface="Comic Sans MS" pitchFamily="66" charset="0"/>
            </a:endParaRPr>
          </a:p>
          <a:p>
            <a:r>
              <a:rPr lang="en-GB" sz="1300" dirty="0" smtClean="0">
                <a:latin typeface="Comic Sans MS" pitchFamily="66" charset="0"/>
              </a:rPr>
              <a:t>The people presented in the narrative along with their character traits and how they are revealed.</a:t>
            </a:r>
          </a:p>
          <a:p>
            <a:pPr>
              <a:buNone/>
            </a:pPr>
            <a:endParaRPr lang="en-GB" sz="1300" dirty="0" smtClean="0">
              <a:latin typeface="Comic Sans MS" pitchFamily="66" charset="0"/>
            </a:endParaRPr>
          </a:p>
          <a:p>
            <a:pPr lvl="0"/>
            <a:r>
              <a:rPr lang="en-GB" sz="1300" b="1" dirty="0" smtClean="0">
                <a:solidFill>
                  <a:srgbClr val="FF0000"/>
                </a:solidFill>
                <a:latin typeface="Comic Sans MS" pitchFamily="66" charset="0"/>
              </a:rPr>
              <a:t>Voice</a:t>
            </a:r>
            <a:r>
              <a:rPr lang="en-GB" sz="1300" dirty="0" smtClean="0">
                <a:solidFill>
                  <a:srgbClr val="FF0000"/>
                </a:solidFill>
                <a:latin typeface="Comic Sans MS" pitchFamily="66" charset="0"/>
              </a:rPr>
              <a:t> (i.e. narrator, dialogue, etc.)</a:t>
            </a:r>
          </a:p>
          <a:p>
            <a:r>
              <a:rPr lang="en-GB" sz="1300" dirty="0" smtClean="0">
                <a:latin typeface="Comic Sans MS" pitchFamily="66" charset="0"/>
              </a:rPr>
              <a:t>The way we get information in a narrative through what we are ‘told’ by the characters involved.  Voices can help to establish character traits and so is a part of characterisation. </a:t>
            </a:r>
          </a:p>
          <a:p>
            <a:pPr>
              <a:buNone/>
            </a:pPr>
            <a:endParaRPr lang="en-GB" sz="1300" dirty="0" smtClean="0">
              <a:latin typeface="Comic Sans MS" pitchFamily="66" charset="0"/>
            </a:endParaRPr>
          </a:p>
          <a:p>
            <a:pPr lvl="0"/>
            <a:r>
              <a:rPr lang="en-GB" sz="1300" b="1" dirty="0" smtClean="0">
                <a:solidFill>
                  <a:srgbClr val="FF0000"/>
                </a:solidFill>
                <a:latin typeface="Comic Sans MS" pitchFamily="66" charset="0"/>
              </a:rPr>
              <a:t>Point of view</a:t>
            </a:r>
            <a:r>
              <a:rPr lang="en-GB" sz="1300" dirty="0" smtClean="0">
                <a:solidFill>
                  <a:srgbClr val="FF0000"/>
                </a:solidFill>
                <a:latin typeface="Comic Sans MS" pitchFamily="66" charset="0"/>
              </a:rPr>
              <a:t> (i.e. narrative perspective)</a:t>
            </a:r>
          </a:p>
          <a:p>
            <a:r>
              <a:rPr lang="en-GB" sz="1300" dirty="0" smtClean="0">
                <a:latin typeface="Comic Sans MS" pitchFamily="66" charset="0"/>
              </a:rPr>
              <a:t>The voice of the speaker within the narrative, usually either a narrator who is outside of the action, or a character within the story or poem.  This can also be thought of as the standpoint or perspective from which the narrative is told.</a:t>
            </a:r>
          </a:p>
          <a:p>
            <a:pPr>
              <a:buNone/>
            </a:pPr>
            <a:endParaRPr lang="en-GB" sz="1300" dirty="0" smtClean="0">
              <a:latin typeface="Comic Sans MS" pitchFamily="66" charset="0"/>
            </a:endParaRPr>
          </a:p>
          <a:p>
            <a:pPr lvl="0"/>
            <a:r>
              <a:rPr lang="en-GB" sz="1300" b="1" dirty="0" smtClean="0">
                <a:solidFill>
                  <a:srgbClr val="FF0000"/>
                </a:solidFill>
                <a:latin typeface="Comic Sans MS" pitchFamily="66" charset="0"/>
              </a:rPr>
              <a:t>Destination</a:t>
            </a:r>
            <a:r>
              <a:rPr lang="en-GB" sz="1300" dirty="0" smtClean="0">
                <a:solidFill>
                  <a:srgbClr val="FF0000"/>
                </a:solidFill>
                <a:latin typeface="Comic Sans MS" pitchFamily="66" charset="0"/>
              </a:rPr>
              <a:t> (i.e. overall significances)</a:t>
            </a:r>
          </a:p>
          <a:p>
            <a:r>
              <a:rPr lang="en-GB" sz="1300" dirty="0" smtClean="0">
                <a:latin typeface="Comic Sans MS" pitchFamily="66" charset="0"/>
              </a:rPr>
              <a:t>If the purpose of a narrative is to take the reader on a journey, when you reach the end, you reach the destination.  This may be delivering a moral message or asking the reader to make their own assumptions or conclusions.</a:t>
            </a:r>
          </a:p>
          <a:p>
            <a:endParaRPr lang="en-GB" sz="1300" dirty="0">
              <a:latin typeface="Comic Sans MS" pitchFamily="66" charset="0"/>
            </a:endParaRPr>
          </a:p>
        </p:txBody>
      </p:sp>
    </p:spTree>
    <p:extLst>
      <p:ext uri="{BB962C8B-B14F-4D97-AF65-F5344CB8AC3E}">
        <p14:creationId xmlns:p14="http://schemas.microsoft.com/office/powerpoint/2010/main" val="656462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b="1" u="sng" dirty="0" smtClean="0">
                <a:solidFill>
                  <a:schemeClr val="bg1"/>
                </a:solidFill>
                <a:latin typeface="Maiandra GD" pitchFamily="34" charset="0"/>
              </a:rPr>
              <a:t>Presentations </a:t>
            </a:r>
            <a:endParaRPr lang="en-GB" sz="6000" b="1" u="sng" dirty="0">
              <a:solidFill>
                <a:schemeClr val="bg1"/>
              </a:solidFill>
              <a:latin typeface="Maiandra GD" pitchFamily="34" charset="0"/>
            </a:endParaRPr>
          </a:p>
        </p:txBody>
      </p:sp>
      <p:sp>
        <p:nvSpPr>
          <p:cNvPr id="3" name="Content Placeholder 2"/>
          <p:cNvSpPr>
            <a:spLocks noGrp="1"/>
          </p:cNvSpPr>
          <p:nvPr>
            <p:ph idx="1"/>
          </p:nvPr>
        </p:nvSpPr>
        <p:spPr/>
        <p:txBody>
          <a:bodyPr>
            <a:normAutofit lnSpcReduction="10000"/>
          </a:bodyPr>
          <a:lstStyle/>
          <a:p>
            <a:pPr marL="742950" indent="-742950">
              <a:buFont typeface="+mj-lt"/>
              <a:buAutoNum type="arabicPeriod"/>
            </a:pPr>
            <a:r>
              <a:rPr lang="en-GB" sz="3600" dirty="0" smtClean="0">
                <a:solidFill>
                  <a:schemeClr val="bg1"/>
                </a:solidFill>
                <a:latin typeface="Maiandra GD" pitchFamily="34" charset="0"/>
              </a:rPr>
              <a:t>Who is Nick </a:t>
            </a:r>
            <a:r>
              <a:rPr lang="en-GB" sz="3600" dirty="0" err="1" smtClean="0">
                <a:solidFill>
                  <a:schemeClr val="bg1"/>
                </a:solidFill>
                <a:latin typeface="Maiandra GD" pitchFamily="34" charset="0"/>
              </a:rPr>
              <a:t>Carraway</a:t>
            </a:r>
            <a:r>
              <a:rPr lang="en-GB" sz="3600" dirty="0" smtClean="0">
                <a:solidFill>
                  <a:schemeClr val="bg1"/>
                </a:solidFill>
                <a:latin typeface="Maiandra GD" pitchFamily="34" charset="0"/>
              </a:rPr>
              <a:t>?</a:t>
            </a:r>
          </a:p>
          <a:p>
            <a:pPr marL="742950" indent="-742950">
              <a:buFont typeface="+mj-lt"/>
              <a:buAutoNum type="arabicPeriod"/>
            </a:pPr>
            <a:endParaRPr lang="en-GB" sz="3600" dirty="0" smtClean="0">
              <a:solidFill>
                <a:schemeClr val="bg1"/>
              </a:solidFill>
              <a:latin typeface="Maiandra GD" pitchFamily="34" charset="0"/>
            </a:endParaRPr>
          </a:p>
          <a:p>
            <a:pPr marL="742950" indent="-742950">
              <a:buFont typeface="+mj-lt"/>
              <a:buAutoNum type="arabicPeriod"/>
            </a:pPr>
            <a:r>
              <a:rPr lang="en-GB" sz="3600" dirty="0" smtClean="0">
                <a:solidFill>
                  <a:schemeClr val="bg1"/>
                </a:solidFill>
                <a:latin typeface="Maiandra GD" pitchFamily="34" charset="0"/>
              </a:rPr>
              <a:t>The Eggs </a:t>
            </a:r>
          </a:p>
          <a:p>
            <a:pPr marL="742950" indent="-742950">
              <a:buFont typeface="+mj-lt"/>
              <a:buAutoNum type="arabicPeriod"/>
            </a:pPr>
            <a:endParaRPr lang="en-GB" sz="3600" dirty="0" smtClean="0">
              <a:solidFill>
                <a:schemeClr val="bg1"/>
              </a:solidFill>
              <a:latin typeface="Maiandra GD" pitchFamily="34" charset="0"/>
            </a:endParaRPr>
          </a:p>
          <a:p>
            <a:pPr marL="742950" indent="-742950">
              <a:buFont typeface="+mj-lt"/>
              <a:buAutoNum type="arabicPeriod"/>
            </a:pPr>
            <a:r>
              <a:rPr lang="en-GB" sz="3600" dirty="0" smtClean="0">
                <a:solidFill>
                  <a:schemeClr val="bg1"/>
                </a:solidFill>
                <a:latin typeface="Maiandra GD" pitchFamily="34" charset="0"/>
              </a:rPr>
              <a:t>The role of dialogue </a:t>
            </a:r>
          </a:p>
          <a:p>
            <a:pPr marL="742950" indent="-742950">
              <a:buFont typeface="+mj-lt"/>
              <a:buAutoNum type="arabicPeriod"/>
            </a:pPr>
            <a:endParaRPr lang="en-GB" sz="3600" dirty="0" smtClean="0">
              <a:solidFill>
                <a:schemeClr val="bg1"/>
              </a:solidFill>
              <a:latin typeface="Maiandra GD" pitchFamily="34" charset="0"/>
            </a:endParaRPr>
          </a:p>
          <a:p>
            <a:pPr marL="742950" indent="-742950">
              <a:buFont typeface="+mj-lt"/>
              <a:buAutoNum type="arabicPeriod"/>
            </a:pPr>
            <a:r>
              <a:rPr lang="en-GB" sz="3600" dirty="0" smtClean="0">
                <a:solidFill>
                  <a:schemeClr val="bg1"/>
                </a:solidFill>
                <a:latin typeface="Maiandra GD" pitchFamily="34" charset="0"/>
              </a:rPr>
              <a:t>The </a:t>
            </a:r>
            <a:r>
              <a:rPr lang="en-GB" sz="3600" dirty="0" err="1" smtClean="0">
                <a:solidFill>
                  <a:schemeClr val="bg1"/>
                </a:solidFill>
                <a:latin typeface="Maiandra GD" pitchFamily="34" charset="0"/>
              </a:rPr>
              <a:t>Buchanans</a:t>
            </a:r>
            <a:endParaRPr lang="en-GB" sz="3600" dirty="0" smtClean="0">
              <a:solidFill>
                <a:schemeClr val="bg1"/>
              </a:solidFill>
              <a:latin typeface="Maiandra GD" pitchFamily="34" charset="0"/>
            </a:endParaRPr>
          </a:p>
          <a:p>
            <a:pPr marL="514350" indent="-514350">
              <a:buFont typeface="+mj-lt"/>
              <a:buAutoNum type="arabicPeriod"/>
            </a:pPr>
            <a:endParaRPr lang="en-GB" dirty="0">
              <a:latin typeface="Maiandra GD" pitchFamily="34" charset="0"/>
            </a:endParaRPr>
          </a:p>
        </p:txBody>
      </p:sp>
    </p:spTree>
    <p:extLst>
      <p:ext uri="{BB962C8B-B14F-4D97-AF65-F5344CB8AC3E}">
        <p14:creationId xmlns:p14="http://schemas.microsoft.com/office/powerpoint/2010/main" val="2176340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56" y="35565"/>
            <a:ext cx="8229600" cy="1143000"/>
          </a:xfrm>
        </p:spPr>
        <p:txBody>
          <a:bodyPr>
            <a:normAutofit/>
          </a:bodyPr>
          <a:lstStyle/>
          <a:p>
            <a:r>
              <a:rPr lang="en-GB" sz="5400" b="1" u="sng" dirty="0" smtClean="0">
                <a:solidFill>
                  <a:schemeClr val="bg1"/>
                </a:solidFill>
                <a:latin typeface="Maiandra GD" pitchFamily="34" charset="0"/>
              </a:rPr>
              <a:t>Daisy and Gatsby </a:t>
            </a:r>
            <a:endParaRPr lang="en-GB" sz="5400" b="1" u="sng" dirty="0">
              <a:solidFill>
                <a:schemeClr val="bg1"/>
              </a:solidFill>
              <a:latin typeface="Maiandra GD" pitchFamily="34" charset="0"/>
            </a:endParaRPr>
          </a:p>
        </p:txBody>
      </p:sp>
      <p:sp>
        <p:nvSpPr>
          <p:cNvPr id="3" name="Content Placeholder 2"/>
          <p:cNvSpPr>
            <a:spLocks noGrp="1"/>
          </p:cNvSpPr>
          <p:nvPr>
            <p:ph idx="1"/>
          </p:nvPr>
        </p:nvSpPr>
        <p:spPr/>
        <p:txBody>
          <a:bodyPr/>
          <a:lstStyle/>
          <a:p>
            <a:pPr marL="914400" indent="-914400">
              <a:buFont typeface="+mj-lt"/>
              <a:buAutoNum type="arabicPeriod"/>
            </a:pPr>
            <a:endParaRPr lang="en-GB" sz="4800" b="1" dirty="0" smtClean="0">
              <a:solidFill>
                <a:schemeClr val="bg1"/>
              </a:solidFill>
            </a:endParaRPr>
          </a:p>
          <a:p>
            <a:pPr marL="914400" indent="-914400">
              <a:buFont typeface="+mj-lt"/>
              <a:buAutoNum type="arabicPeriod"/>
            </a:pPr>
            <a:r>
              <a:rPr lang="en-GB" sz="4800" b="1" dirty="0" smtClean="0">
                <a:solidFill>
                  <a:schemeClr val="bg1"/>
                </a:solidFill>
              </a:rPr>
              <a:t>Daisy</a:t>
            </a:r>
            <a:endParaRPr lang="en-GB" b="1" dirty="0" smtClean="0">
              <a:solidFill>
                <a:schemeClr val="bg1"/>
              </a:solidFill>
            </a:endParaRPr>
          </a:p>
          <a:p>
            <a:pPr marL="514350" indent="-514350">
              <a:buFont typeface="+mj-lt"/>
              <a:buAutoNum type="arabicPeriod"/>
            </a:pPr>
            <a:endParaRPr lang="en-GB" dirty="0"/>
          </a:p>
          <a:p>
            <a:pPr marL="914400" indent="-914400">
              <a:buFont typeface="+mj-lt"/>
              <a:buAutoNum type="arabicPeriod"/>
            </a:pPr>
            <a:r>
              <a:rPr lang="en-GB" sz="4800" b="1" dirty="0" smtClean="0">
                <a:solidFill>
                  <a:schemeClr val="bg1"/>
                </a:solidFill>
              </a:rPr>
              <a:t>Gatsby </a:t>
            </a:r>
            <a:endParaRPr lang="en-GB" sz="4800" b="1" dirty="0">
              <a:solidFill>
                <a:schemeClr val="bg1"/>
              </a:solidFill>
            </a:endParaRPr>
          </a:p>
        </p:txBody>
      </p:sp>
      <p:sp>
        <p:nvSpPr>
          <p:cNvPr id="4" name="TextBox 3"/>
          <p:cNvSpPr txBox="1"/>
          <p:nvPr/>
        </p:nvSpPr>
        <p:spPr>
          <a:xfrm>
            <a:off x="4860032" y="1340768"/>
            <a:ext cx="3816424" cy="5262979"/>
          </a:xfrm>
          <a:prstGeom prst="rect">
            <a:avLst/>
          </a:prstGeom>
          <a:noFill/>
          <a:ln w="28575">
            <a:solidFill>
              <a:schemeClr val="bg1"/>
            </a:solidFill>
          </a:ln>
        </p:spPr>
        <p:txBody>
          <a:bodyPr wrap="square" rtlCol="0">
            <a:spAutoFit/>
          </a:bodyPr>
          <a:lstStyle/>
          <a:p>
            <a:pPr marL="342900" indent="-342900">
              <a:buFont typeface="+mj-lt"/>
              <a:buAutoNum type="arabicPeriod"/>
            </a:pPr>
            <a:r>
              <a:rPr lang="en-GB" sz="2800" dirty="0" smtClean="0">
                <a:solidFill>
                  <a:schemeClr val="bg1"/>
                </a:solidFill>
              </a:rPr>
              <a:t>One group will focus on the character of Daisy. </a:t>
            </a:r>
          </a:p>
          <a:p>
            <a:pPr marL="342900" indent="-342900">
              <a:buFont typeface="+mj-lt"/>
              <a:buAutoNum type="arabicPeriod"/>
            </a:pPr>
            <a:endParaRPr lang="en-GB" sz="2800" dirty="0" smtClean="0">
              <a:solidFill>
                <a:schemeClr val="bg1"/>
              </a:solidFill>
            </a:endParaRPr>
          </a:p>
          <a:p>
            <a:pPr marL="342900" indent="-342900">
              <a:buFont typeface="+mj-lt"/>
              <a:buAutoNum type="arabicPeriod"/>
            </a:pPr>
            <a:r>
              <a:rPr lang="en-GB" sz="2800" dirty="0" smtClean="0">
                <a:solidFill>
                  <a:schemeClr val="bg1"/>
                </a:solidFill>
              </a:rPr>
              <a:t>One group will focus on the character of Gatsby </a:t>
            </a:r>
          </a:p>
          <a:p>
            <a:pPr marL="342900" indent="-342900">
              <a:buFont typeface="+mj-lt"/>
              <a:buAutoNum type="arabicPeriod"/>
            </a:pPr>
            <a:endParaRPr lang="en-GB" sz="2800" dirty="0" smtClean="0">
              <a:solidFill>
                <a:schemeClr val="bg1"/>
              </a:solidFill>
            </a:endParaRPr>
          </a:p>
          <a:p>
            <a:pPr marL="342900" indent="-342900">
              <a:buFont typeface="+mj-lt"/>
              <a:buAutoNum type="arabicPeriod"/>
            </a:pPr>
            <a:r>
              <a:rPr lang="en-GB" sz="2800" dirty="0" smtClean="0">
                <a:solidFill>
                  <a:schemeClr val="bg1"/>
                </a:solidFill>
              </a:rPr>
              <a:t>You will then pair up (Gatsby with Daisy) and teach one another. </a:t>
            </a:r>
            <a:endParaRPr lang="en-GB" sz="2800" dirty="0">
              <a:solidFill>
                <a:schemeClr val="bg1"/>
              </a:solidFill>
            </a:endParaRPr>
          </a:p>
        </p:txBody>
      </p:sp>
    </p:spTree>
    <p:extLst>
      <p:ext uri="{BB962C8B-B14F-4D97-AF65-F5344CB8AC3E}">
        <p14:creationId xmlns:p14="http://schemas.microsoft.com/office/powerpoint/2010/main" val="13889639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notmyholiday.com/wp-content/uploads/2012/07/nycskyline10.jpg"/>
          <p:cNvPicPr>
            <a:picLocks noChangeAspect="1" noChangeArrowheads="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9512" y="1196752"/>
            <a:ext cx="8712968" cy="5400600"/>
          </a:xfrm>
          <a:prstGeom prst="rect">
            <a:avLst/>
          </a:prstGeom>
          <a:noFill/>
          <a:extLst>
            <a:ext uri="{909E8E84-426E-40DD-AFC4-6F175D3DCCD1}">
              <a14:hiddenFill xmlns:a14="http://schemas.microsoft.com/office/drawing/2010/main">
                <a:solidFill>
                  <a:srgbClr val="FFFFFF"/>
                </a:solidFill>
              </a14:hiddenFill>
            </a:ext>
          </a:extLst>
        </p:spPr>
      </p:pic>
      <p:sp>
        <p:nvSpPr>
          <p:cNvPr id="7170" name="Rectangle 2"/>
          <p:cNvSpPr>
            <a:spLocks noGrp="1" noChangeArrowheads="1"/>
          </p:cNvSpPr>
          <p:nvPr>
            <p:ph type="title"/>
          </p:nvPr>
        </p:nvSpPr>
        <p:spPr>
          <a:xfrm>
            <a:off x="467544" y="188640"/>
            <a:ext cx="8229600" cy="936104"/>
          </a:xfrm>
        </p:spPr>
        <p:txBody>
          <a:bodyPr>
            <a:normAutofit/>
          </a:bodyPr>
          <a:lstStyle/>
          <a:p>
            <a:pPr eaLnBrk="1" hangingPunct="1"/>
            <a:r>
              <a:rPr lang="en-GB" b="1" u="sng" dirty="0" smtClean="0">
                <a:solidFill>
                  <a:schemeClr val="bg1"/>
                </a:solidFill>
                <a:latin typeface="Georgia" pitchFamily="18" charset="0"/>
              </a:rPr>
              <a:t>Chapter Summary</a:t>
            </a:r>
          </a:p>
        </p:txBody>
      </p:sp>
      <p:sp>
        <p:nvSpPr>
          <p:cNvPr id="7171" name="Rectangle 3"/>
          <p:cNvSpPr>
            <a:spLocks noGrp="1" noChangeArrowheads="1"/>
          </p:cNvSpPr>
          <p:nvPr>
            <p:ph type="body" idx="1"/>
          </p:nvPr>
        </p:nvSpPr>
        <p:spPr>
          <a:xfrm>
            <a:off x="179512" y="1196752"/>
            <a:ext cx="8712968" cy="5472608"/>
          </a:xfrm>
        </p:spPr>
        <p:txBody>
          <a:bodyPr>
            <a:normAutofit lnSpcReduction="10000"/>
          </a:bodyPr>
          <a:lstStyle/>
          <a:p>
            <a:pPr eaLnBrk="1" hangingPunct="1">
              <a:lnSpc>
                <a:spcPct val="80000"/>
              </a:lnSpc>
            </a:pPr>
            <a:r>
              <a:rPr lang="en-GB" sz="2000" b="1" dirty="0" smtClean="0">
                <a:solidFill>
                  <a:srgbClr val="C00000"/>
                </a:solidFill>
                <a:latin typeface="Comic Sans MS" pitchFamily="66" charset="0"/>
              </a:rPr>
              <a:t>Introduced to a third setting – The Valley of Ashes. This shows a darker side to the American Dream and demonstrates what happens if you work hard but don’t achieve what you want. </a:t>
            </a:r>
          </a:p>
          <a:p>
            <a:pPr eaLnBrk="1" hangingPunct="1">
              <a:lnSpc>
                <a:spcPct val="80000"/>
              </a:lnSpc>
            </a:pPr>
            <a:endParaRPr lang="en-GB" sz="2000" b="1" dirty="0" smtClean="0">
              <a:solidFill>
                <a:srgbClr val="C00000"/>
              </a:solidFill>
              <a:latin typeface="Comic Sans MS" pitchFamily="66" charset="0"/>
            </a:endParaRPr>
          </a:p>
          <a:p>
            <a:pPr eaLnBrk="1" hangingPunct="1">
              <a:lnSpc>
                <a:spcPct val="80000"/>
              </a:lnSpc>
            </a:pPr>
            <a:r>
              <a:rPr lang="en-GB" sz="2000" b="1" dirty="0" smtClean="0">
                <a:solidFill>
                  <a:srgbClr val="C00000"/>
                </a:solidFill>
                <a:latin typeface="Comic Sans MS" pitchFamily="66" charset="0"/>
              </a:rPr>
              <a:t>Meet George and Myrtle Wilson, the only impoverished characters in the novel and they live in the Valley of Ashes.</a:t>
            </a:r>
          </a:p>
          <a:p>
            <a:pPr eaLnBrk="1" hangingPunct="1">
              <a:lnSpc>
                <a:spcPct val="80000"/>
              </a:lnSpc>
            </a:pPr>
            <a:endParaRPr lang="en-GB" sz="2000" b="1" dirty="0" smtClean="0">
              <a:solidFill>
                <a:srgbClr val="C00000"/>
              </a:solidFill>
              <a:latin typeface="Comic Sans MS" pitchFamily="66" charset="0"/>
            </a:endParaRPr>
          </a:p>
          <a:p>
            <a:pPr eaLnBrk="1" hangingPunct="1">
              <a:lnSpc>
                <a:spcPct val="80000"/>
              </a:lnSpc>
            </a:pPr>
            <a:r>
              <a:rPr lang="en-GB" sz="2000" b="1" dirty="0" smtClean="0">
                <a:solidFill>
                  <a:srgbClr val="C00000"/>
                </a:solidFill>
                <a:latin typeface="Comic Sans MS" pitchFamily="66" charset="0"/>
              </a:rPr>
              <a:t>Find out that Tom and Myrtle are having an affair and Myrtle has aspirations to leave the ash pit. She sees Tom as her ticket out and does not accept that there is no chance of a permanent relationship between the two.</a:t>
            </a:r>
          </a:p>
          <a:p>
            <a:pPr eaLnBrk="1" hangingPunct="1">
              <a:lnSpc>
                <a:spcPct val="80000"/>
              </a:lnSpc>
            </a:pPr>
            <a:endParaRPr lang="en-GB" sz="2000" b="1" dirty="0" smtClean="0">
              <a:solidFill>
                <a:srgbClr val="C00000"/>
              </a:solidFill>
              <a:latin typeface="Comic Sans MS" pitchFamily="66" charset="0"/>
            </a:endParaRPr>
          </a:p>
          <a:p>
            <a:pPr eaLnBrk="1" hangingPunct="1">
              <a:lnSpc>
                <a:spcPct val="80000"/>
              </a:lnSpc>
            </a:pPr>
            <a:r>
              <a:rPr lang="en-GB" sz="2000" b="1" dirty="0" smtClean="0">
                <a:solidFill>
                  <a:srgbClr val="C00000"/>
                </a:solidFill>
                <a:latin typeface="Comic Sans MS" pitchFamily="66" charset="0"/>
              </a:rPr>
              <a:t>Shown the contrasts between Daisy and Myrtle.</a:t>
            </a:r>
          </a:p>
          <a:p>
            <a:pPr eaLnBrk="1" hangingPunct="1">
              <a:lnSpc>
                <a:spcPct val="80000"/>
              </a:lnSpc>
            </a:pPr>
            <a:endParaRPr lang="en-GB" sz="2000" b="1" dirty="0" smtClean="0">
              <a:solidFill>
                <a:srgbClr val="C00000"/>
              </a:solidFill>
              <a:latin typeface="Comic Sans MS" pitchFamily="66" charset="0"/>
            </a:endParaRPr>
          </a:p>
          <a:p>
            <a:pPr eaLnBrk="1" hangingPunct="1">
              <a:lnSpc>
                <a:spcPct val="80000"/>
              </a:lnSpc>
            </a:pPr>
            <a:r>
              <a:rPr lang="en-GB" sz="2000" b="1" dirty="0" smtClean="0">
                <a:solidFill>
                  <a:srgbClr val="C00000"/>
                </a:solidFill>
                <a:latin typeface="Comic Sans MS" pitchFamily="66" charset="0"/>
              </a:rPr>
              <a:t>Move to another setting – Manhattan, New York. Tom, Nick, Myrtle and other people through a small party and we see a darker side to Tom’s character as he punches Myrtle when she insults Daisy. </a:t>
            </a:r>
          </a:p>
          <a:p>
            <a:pPr eaLnBrk="1" hangingPunct="1">
              <a:lnSpc>
                <a:spcPct val="80000"/>
              </a:lnSpc>
            </a:pPr>
            <a:endParaRPr lang="en-GB" sz="2000" b="1" dirty="0" smtClean="0">
              <a:solidFill>
                <a:srgbClr val="C00000"/>
              </a:solidFill>
              <a:latin typeface="Comic Sans MS" pitchFamily="66" charset="0"/>
            </a:endParaRPr>
          </a:p>
          <a:p>
            <a:pPr eaLnBrk="1" hangingPunct="1">
              <a:lnSpc>
                <a:spcPct val="80000"/>
              </a:lnSpc>
            </a:pPr>
            <a:r>
              <a:rPr lang="en-GB" sz="2000" b="1" dirty="0" smtClean="0">
                <a:solidFill>
                  <a:srgbClr val="C00000"/>
                </a:solidFill>
                <a:latin typeface="Comic Sans MS" pitchFamily="66" charset="0"/>
              </a:rPr>
              <a:t>The theme of artifice (pretence) and reality is explored in this chapter.</a:t>
            </a:r>
          </a:p>
          <a:p>
            <a:pPr eaLnBrk="1" hangingPunct="1">
              <a:lnSpc>
                <a:spcPct val="80000"/>
              </a:lnSpc>
            </a:pPr>
            <a:endParaRPr lang="en-GB" sz="2000" dirty="0" smtClean="0">
              <a:solidFill>
                <a:schemeClr val="bg1"/>
              </a:solidFill>
              <a:latin typeface="Comic Sans MS" pitchFamily="66" charset="0"/>
            </a:endParaRPr>
          </a:p>
        </p:txBody>
      </p:sp>
    </p:spTree>
    <p:extLst>
      <p:ext uri="{BB962C8B-B14F-4D97-AF65-F5344CB8AC3E}">
        <p14:creationId xmlns:p14="http://schemas.microsoft.com/office/powerpoint/2010/main" val="943993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ipe(down)">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wipe(down)">
                                      <p:cBhvr>
                                        <p:cTn id="12" dur="500"/>
                                        <p:tgtEl>
                                          <p:spTgt spid="71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animEffect transition="in" filter="wipe(down)">
                                      <p:cBhvr>
                                        <p:cTn id="17" dur="500"/>
                                        <p:tgtEl>
                                          <p:spTgt spid="717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171">
                                            <p:txEl>
                                              <p:pRg st="6" end="6"/>
                                            </p:txEl>
                                          </p:spTgt>
                                        </p:tgtEl>
                                        <p:attrNameLst>
                                          <p:attrName>style.visibility</p:attrName>
                                        </p:attrNameLst>
                                      </p:cBhvr>
                                      <p:to>
                                        <p:strVal val="visible"/>
                                      </p:to>
                                    </p:set>
                                    <p:animEffect transition="in" filter="wipe(down)">
                                      <p:cBhvr>
                                        <p:cTn id="22" dur="500"/>
                                        <p:tgtEl>
                                          <p:spTgt spid="7171">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171">
                                            <p:txEl>
                                              <p:pRg st="8" end="8"/>
                                            </p:txEl>
                                          </p:spTgt>
                                        </p:tgtEl>
                                        <p:attrNameLst>
                                          <p:attrName>style.visibility</p:attrName>
                                        </p:attrNameLst>
                                      </p:cBhvr>
                                      <p:to>
                                        <p:strVal val="visible"/>
                                      </p:to>
                                    </p:set>
                                    <p:animEffect transition="in" filter="wipe(down)">
                                      <p:cBhvr>
                                        <p:cTn id="27" dur="500"/>
                                        <p:tgtEl>
                                          <p:spTgt spid="7171">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7171">
                                            <p:txEl>
                                              <p:pRg st="10" end="10"/>
                                            </p:txEl>
                                          </p:spTgt>
                                        </p:tgtEl>
                                        <p:attrNameLst>
                                          <p:attrName>style.visibility</p:attrName>
                                        </p:attrNameLst>
                                      </p:cBhvr>
                                      <p:to>
                                        <p:strVal val="visible"/>
                                      </p:to>
                                    </p:set>
                                    <p:animEffect transition="in" filter="wipe(down)">
                                      <p:cBhvr>
                                        <p:cTn id="32" dur="500"/>
                                        <p:tgtEl>
                                          <p:spTgt spid="717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369332"/>
            <a:ext cx="8784976" cy="3168352"/>
          </a:xfrm>
          <a:solidFill>
            <a:schemeClr val="bg1"/>
          </a:solidFill>
          <a:ln>
            <a:solidFill>
              <a:schemeClr val="accent3">
                <a:lumMod val="75000"/>
              </a:schemeClr>
            </a:solidFill>
          </a:ln>
        </p:spPr>
        <p:txBody>
          <a:bodyPr>
            <a:normAutofit/>
          </a:bodyPr>
          <a:lstStyle/>
          <a:p>
            <a:pPr algn="l"/>
            <a:r>
              <a:rPr lang="en-GB" sz="2000" b="1" u="sng" dirty="0" smtClean="0">
                <a:solidFill>
                  <a:schemeClr val="tx2"/>
                </a:solidFill>
              </a:rPr>
              <a:t>About half-way between West Egg and New York </a:t>
            </a:r>
            <a:r>
              <a:rPr lang="en-GB" sz="2000" dirty="0" smtClean="0">
                <a:solidFill>
                  <a:schemeClr val="tx1"/>
                </a:solidFill>
              </a:rPr>
              <a:t>the motor road hastily joins the railroad and runs beside it for a quarter of a mile, </a:t>
            </a:r>
            <a:r>
              <a:rPr lang="en-GB" sz="2000" b="1" u="sng" dirty="0" smtClean="0">
                <a:solidFill>
                  <a:srgbClr val="C00000"/>
                </a:solidFill>
              </a:rPr>
              <a:t>so as to shrink away from a certain desolate area of land.</a:t>
            </a:r>
            <a:r>
              <a:rPr lang="en-GB" sz="2000" dirty="0" smtClean="0">
                <a:solidFill>
                  <a:schemeClr val="tx1"/>
                </a:solidFill>
              </a:rPr>
              <a:t> This is </a:t>
            </a:r>
            <a:r>
              <a:rPr lang="en-GB" sz="2000" b="1" u="sng" dirty="0" smtClean="0">
                <a:solidFill>
                  <a:schemeClr val="tx2"/>
                </a:solidFill>
              </a:rPr>
              <a:t>a valley of ashes</a:t>
            </a:r>
            <a:r>
              <a:rPr lang="en-GB" sz="2000" dirty="0" smtClean="0">
                <a:solidFill>
                  <a:schemeClr val="tx1"/>
                </a:solidFill>
              </a:rPr>
              <a:t>--</a:t>
            </a:r>
            <a:r>
              <a:rPr lang="en-GB" sz="2000" b="1" u="sng" dirty="0" smtClean="0">
                <a:solidFill>
                  <a:srgbClr val="C00000"/>
                </a:solidFill>
              </a:rPr>
              <a:t>a fantastic farm </a:t>
            </a:r>
            <a:r>
              <a:rPr lang="en-GB" sz="2000" dirty="0" smtClean="0">
                <a:solidFill>
                  <a:schemeClr val="tx1"/>
                </a:solidFill>
              </a:rPr>
              <a:t>where ashes grow like wheat into ridges and hills and </a:t>
            </a:r>
            <a:r>
              <a:rPr lang="en-GB" sz="2000" b="1" u="sng" dirty="0" smtClean="0">
                <a:solidFill>
                  <a:srgbClr val="C00000"/>
                </a:solidFill>
              </a:rPr>
              <a:t>grotesque gardens; </a:t>
            </a:r>
            <a:r>
              <a:rPr lang="en-GB" sz="2000" dirty="0" smtClean="0">
                <a:solidFill>
                  <a:schemeClr val="tx1"/>
                </a:solidFill>
              </a:rPr>
              <a:t>where ashes take the forms of houses and chimneys and rising smoke and, finally, with a transcendent effort, of ash-grey men, who </a:t>
            </a:r>
            <a:r>
              <a:rPr lang="en-GB" sz="2000" b="1" u="sng" dirty="0" smtClean="0">
                <a:solidFill>
                  <a:srgbClr val="C00000"/>
                </a:solidFill>
              </a:rPr>
              <a:t>move dimly and already crumbling </a:t>
            </a:r>
            <a:r>
              <a:rPr lang="en-GB" sz="2000" dirty="0" smtClean="0">
                <a:solidFill>
                  <a:schemeClr val="tx1"/>
                </a:solidFill>
              </a:rPr>
              <a:t>through the powdery air. Occasionally a line of </a:t>
            </a:r>
            <a:r>
              <a:rPr lang="en-GB" sz="2000" b="1" u="sng" dirty="0" smtClean="0">
                <a:solidFill>
                  <a:srgbClr val="C00000"/>
                </a:solidFill>
              </a:rPr>
              <a:t>grey cars crawls along an invisible track</a:t>
            </a:r>
            <a:r>
              <a:rPr lang="en-GB" sz="2000" dirty="0" smtClean="0">
                <a:solidFill>
                  <a:schemeClr val="tx1"/>
                </a:solidFill>
              </a:rPr>
              <a:t>, gives out a </a:t>
            </a:r>
            <a:r>
              <a:rPr lang="en-GB" sz="2000" b="1" u="sng" dirty="0" smtClean="0">
                <a:solidFill>
                  <a:srgbClr val="C00000"/>
                </a:solidFill>
              </a:rPr>
              <a:t>ghastly creak, </a:t>
            </a:r>
            <a:r>
              <a:rPr lang="en-GB" sz="2000" dirty="0" smtClean="0">
                <a:solidFill>
                  <a:schemeClr val="tx1"/>
                </a:solidFill>
              </a:rPr>
              <a:t>and comes to rest, and immediately the </a:t>
            </a:r>
            <a:r>
              <a:rPr lang="en-GB" sz="2000" b="1" u="sng" dirty="0" smtClean="0">
                <a:solidFill>
                  <a:srgbClr val="C00000"/>
                </a:solidFill>
              </a:rPr>
              <a:t>ash-grey men swarm </a:t>
            </a:r>
            <a:r>
              <a:rPr lang="en-GB" sz="2000" dirty="0" smtClean="0">
                <a:solidFill>
                  <a:schemeClr val="tx1"/>
                </a:solidFill>
              </a:rPr>
              <a:t>up with leaden spades and stir up an impenetrable cloud which screens </a:t>
            </a:r>
            <a:r>
              <a:rPr lang="en-GB" sz="2000" b="1" u="sng" dirty="0" smtClean="0">
                <a:solidFill>
                  <a:srgbClr val="C00000"/>
                </a:solidFill>
              </a:rPr>
              <a:t>their obscure operations </a:t>
            </a:r>
            <a:r>
              <a:rPr lang="en-GB" sz="2000" dirty="0" smtClean="0">
                <a:solidFill>
                  <a:schemeClr val="tx1"/>
                </a:solidFill>
              </a:rPr>
              <a:t>from your sight.</a:t>
            </a:r>
            <a:endParaRPr lang="en-GB" sz="2000" dirty="0">
              <a:solidFill>
                <a:schemeClr val="tx1"/>
              </a:solidFill>
            </a:endParaRPr>
          </a:p>
        </p:txBody>
      </p:sp>
      <p:sp>
        <p:nvSpPr>
          <p:cNvPr id="4" name="TextBox 3"/>
          <p:cNvSpPr txBox="1"/>
          <p:nvPr/>
        </p:nvSpPr>
        <p:spPr>
          <a:xfrm>
            <a:off x="0" y="3501008"/>
            <a:ext cx="8964488" cy="923330"/>
          </a:xfrm>
          <a:prstGeom prst="rect">
            <a:avLst/>
          </a:prstGeom>
          <a:noFill/>
        </p:spPr>
        <p:txBody>
          <a:bodyPr wrap="square" rtlCol="0">
            <a:spAutoFit/>
          </a:bodyPr>
          <a:lstStyle/>
          <a:p>
            <a:r>
              <a:rPr lang="en-GB" b="1" dirty="0" smtClean="0">
                <a:solidFill>
                  <a:schemeClr val="bg1"/>
                </a:solidFill>
              </a:rPr>
              <a:t>AO4: </a:t>
            </a:r>
          </a:p>
          <a:p>
            <a:r>
              <a:rPr lang="en-GB" dirty="0" smtClean="0">
                <a:solidFill>
                  <a:schemeClr val="bg1"/>
                </a:solidFill>
              </a:rPr>
              <a:t>‘Yea, though I walk through the valley of the shadow of death, I will fear no evil: for thou </a:t>
            </a:r>
            <a:r>
              <a:rPr lang="en-GB" i="1" dirty="0" smtClean="0">
                <a:solidFill>
                  <a:schemeClr val="bg1"/>
                </a:solidFill>
              </a:rPr>
              <a:t>art</a:t>
            </a:r>
            <a:r>
              <a:rPr lang="en-GB" dirty="0" smtClean="0">
                <a:solidFill>
                  <a:schemeClr val="bg1"/>
                </a:solidFill>
              </a:rPr>
              <a:t> with me; thy rod and thy staff they comfort me.’       (Psalm 23.4 King James Bible)</a:t>
            </a:r>
            <a:endParaRPr lang="en-GB" dirty="0">
              <a:solidFill>
                <a:schemeClr val="bg1"/>
              </a:solidFill>
            </a:endParaRPr>
          </a:p>
        </p:txBody>
      </p:sp>
      <p:sp>
        <p:nvSpPr>
          <p:cNvPr id="5" name="TextBox 4"/>
          <p:cNvSpPr txBox="1"/>
          <p:nvPr/>
        </p:nvSpPr>
        <p:spPr>
          <a:xfrm>
            <a:off x="0" y="4453959"/>
            <a:ext cx="6012160" cy="2308324"/>
          </a:xfrm>
          <a:prstGeom prst="rect">
            <a:avLst/>
          </a:prstGeom>
          <a:noFill/>
        </p:spPr>
        <p:txBody>
          <a:bodyPr wrap="square" rtlCol="0">
            <a:spAutoFit/>
          </a:bodyPr>
          <a:lstStyle/>
          <a:p>
            <a:r>
              <a:rPr lang="en-GB" b="1" dirty="0" smtClean="0">
                <a:solidFill>
                  <a:schemeClr val="bg1"/>
                </a:solidFill>
              </a:rPr>
              <a:t>AO3 and AO4: </a:t>
            </a:r>
          </a:p>
          <a:p>
            <a:r>
              <a:rPr lang="en-GB" dirty="0" smtClean="0">
                <a:solidFill>
                  <a:schemeClr val="bg1"/>
                </a:solidFill>
              </a:rPr>
              <a:t>“What are the roots that clutch, what branches grow</a:t>
            </a:r>
          </a:p>
          <a:p>
            <a:r>
              <a:rPr lang="en-GB" dirty="0" smtClean="0">
                <a:solidFill>
                  <a:schemeClr val="bg1"/>
                </a:solidFill>
              </a:rPr>
              <a:t>Out of this stony rubbish? Son of man,</a:t>
            </a:r>
          </a:p>
          <a:p>
            <a:r>
              <a:rPr lang="en-GB" dirty="0" smtClean="0">
                <a:solidFill>
                  <a:schemeClr val="bg1"/>
                </a:solidFill>
              </a:rPr>
              <a:t>You cannot say, or guess, for you know only</a:t>
            </a:r>
          </a:p>
          <a:p>
            <a:r>
              <a:rPr lang="en-GB" dirty="0" smtClean="0">
                <a:solidFill>
                  <a:schemeClr val="bg1"/>
                </a:solidFill>
              </a:rPr>
              <a:t>A heap of broken images, where the sun beats,</a:t>
            </a:r>
          </a:p>
          <a:p>
            <a:r>
              <a:rPr lang="en-GB" dirty="0" smtClean="0">
                <a:solidFill>
                  <a:schemeClr val="bg1"/>
                </a:solidFill>
              </a:rPr>
              <a:t>And the dead tree gives no shelter, the cricket no relief,</a:t>
            </a:r>
          </a:p>
          <a:p>
            <a:r>
              <a:rPr lang="en-GB" dirty="0" smtClean="0">
                <a:solidFill>
                  <a:schemeClr val="bg1"/>
                </a:solidFill>
              </a:rPr>
              <a:t>And the dry stone no sound of water.” </a:t>
            </a:r>
          </a:p>
          <a:p>
            <a:r>
              <a:rPr lang="en-GB" dirty="0" smtClean="0">
                <a:solidFill>
                  <a:schemeClr val="bg1"/>
                </a:solidFill>
              </a:rPr>
              <a:t>	Extract from </a:t>
            </a:r>
            <a:r>
              <a:rPr lang="en-GB" i="1" dirty="0" smtClean="0">
                <a:solidFill>
                  <a:schemeClr val="bg1"/>
                </a:solidFill>
              </a:rPr>
              <a:t>The Wasteland</a:t>
            </a:r>
            <a:r>
              <a:rPr lang="en-GB" dirty="0" smtClean="0">
                <a:solidFill>
                  <a:schemeClr val="bg1"/>
                </a:solidFill>
              </a:rPr>
              <a:t> by T.S. Eliot</a:t>
            </a:r>
          </a:p>
        </p:txBody>
      </p:sp>
      <p:sp>
        <p:nvSpPr>
          <p:cNvPr id="6" name="TextBox 5"/>
          <p:cNvSpPr txBox="1"/>
          <p:nvPr/>
        </p:nvSpPr>
        <p:spPr>
          <a:xfrm>
            <a:off x="5174316" y="4453959"/>
            <a:ext cx="3960440" cy="923330"/>
          </a:xfrm>
          <a:prstGeom prst="rect">
            <a:avLst/>
          </a:prstGeom>
          <a:solidFill>
            <a:schemeClr val="accent2">
              <a:lumMod val="50000"/>
            </a:schemeClr>
          </a:solidFill>
          <a:ln>
            <a:solidFill>
              <a:schemeClr val="accent3">
                <a:lumMod val="75000"/>
              </a:schemeClr>
            </a:solidFill>
          </a:ln>
        </p:spPr>
        <p:txBody>
          <a:bodyPr wrap="square" rtlCol="0">
            <a:spAutoFit/>
          </a:bodyPr>
          <a:lstStyle/>
          <a:p>
            <a:r>
              <a:rPr lang="en-GB" dirty="0" smtClean="0">
                <a:solidFill>
                  <a:schemeClr val="bg1"/>
                </a:solidFill>
              </a:rPr>
              <a:t>After reading these two quotations, consider and discuss their relevance to the opening paragraph of chapter 2. </a:t>
            </a:r>
            <a:endParaRPr lang="en-GB" dirty="0">
              <a:solidFill>
                <a:schemeClr val="bg1"/>
              </a:solidFill>
            </a:endParaRPr>
          </a:p>
        </p:txBody>
      </p:sp>
      <p:sp>
        <p:nvSpPr>
          <p:cNvPr id="7" name="Content Placeholder 2"/>
          <p:cNvSpPr txBox="1">
            <a:spLocks/>
          </p:cNvSpPr>
          <p:nvPr/>
        </p:nvSpPr>
        <p:spPr>
          <a:xfrm>
            <a:off x="5292080" y="5473006"/>
            <a:ext cx="3842676" cy="1384994"/>
          </a:xfrm>
          <a:prstGeom prst="rect">
            <a:avLst/>
          </a:prstGeom>
          <a:solidFill>
            <a:schemeClr val="accent2">
              <a:lumMod val="50000"/>
            </a:schemeClr>
          </a:solidFill>
          <a:ln>
            <a:solidFill>
              <a:schemeClr val="accent3">
                <a:lumMod val="75000"/>
              </a:schemeClr>
            </a:solid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GB" sz="1800" dirty="0" smtClean="0">
                <a:solidFill>
                  <a:schemeClr val="bg1"/>
                </a:solidFill>
              </a:rPr>
              <a:t>Fitzgerald does not use geography and landscape simply as background.  Consider the significance of the location of the valley of ashes.</a:t>
            </a:r>
            <a:endParaRPr lang="en-GB" sz="1800" dirty="0">
              <a:solidFill>
                <a:schemeClr val="bg1"/>
              </a:solidFill>
            </a:endParaRPr>
          </a:p>
        </p:txBody>
      </p:sp>
      <p:sp>
        <p:nvSpPr>
          <p:cNvPr id="2" name="TextBox 1"/>
          <p:cNvSpPr txBox="1"/>
          <p:nvPr/>
        </p:nvSpPr>
        <p:spPr>
          <a:xfrm>
            <a:off x="251520" y="0"/>
            <a:ext cx="8496944" cy="369332"/>
          </a:xfrm>
          <a:prstGeom prst="rect">
            <a:avLst/>
          </a:prstGeom>
          <a:noFill/>
        </p:spPr>
        <p:txBody>
          <a:bodyPr wrap="square" rtlCol="0">
            <a:spAutoFit/>
          </a:bodyPr>
          <a:lstStyle/>
          <a:p>
            <a:pPr algn="ctr"/>
            <a:r>
              <a:rPr lang="en-GB" b="1" u="sng" dirty="0" smtClean="0">
                <a:solidFill>
                  <a:schemeClr val="bg1"/>
                </a:solidFill>
              </a:rPr>
              <a:t>Explode the extract. What do you learn about the Valley of Ashes?</a:t>
            </a:r>
            <a:endParaRPr lang="en-GB" b="1" u="sng" dirty="0">
              <a:solidFill>
                <a:schemeClr val="bg1"/>
              </a:solidFill>
            </a:endParaRPr>
          </a:p>
        </p:txBody>
      </p:sp>
    </p:spTree>
    <p:extLst>
      <p:ext uri="{BB962C8B-B14F-4D97-AF65-F5344CB8AC3E}">
        <p14:creationId xmlns:p14="http://schemas.microsoft.com/office/powerpoint/2010/main" val="1181819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312056"/>
            <a:ext cx="5184576" cy="5328592"/>
          </a:xfrm>
          <a:solidFill>
            <a:schemeClr val="bg1"/>
          </a:solidFill>
          <a:ln>
            <a:solidFill>
              <a:schemeClr val="accent3">
                <a:lumMod val="75000"/>
              </a:schemeClr>
            </a:solidFill>
          </a:ln>
        </p:spPr>
        <p:txBody>
          <a:bodyPr>
            <a:normAutofit/>
          </a:bodyPr>
          <a:lstStyle/>
          <a:p>
            <a:pPr algn="l"/>
            <a:r>
              <a:rPr lang="en-GB" sz="2000" dirty="0" smtClean="0">
                <a:solidFill>
                  <a:schemeClr val="accent4">
                    <a:lumMod val="75000"/>
                  </a:schemeClr>
                </a:solidFill>
              </a:rPr>
              <a:t>About half-way between West Egg and New York the motor road hastily joins the railroad and runs beside it for a quarter of a mile, so as to shrink away from a certain desolate area of land. </a:t>
            </a:r>
            <a:r>
              <a:rPr lang="en-GB" sz="2000" dirty="0" smtClean="0">
                <a:solidFill>
                  <a:schemeClr val="accent3">
                    <a:lumMod val="75000"/>
                  </a:schemeClr>
                </a:solidFill>
              </a:rPr>
              <a:t>This is a valley of ashes--a fantastic farm where ashes grow like wheat into ridges and hills and grotesque gardens; where ashes take the forms of houses and chimneys and rising smoke and, finally, with a transcendent effort, of ash-grey men, who move dimly and already crumbling through the powdery air. </a:t>
            </a:r>
            <a:r>
              <a:rPr lang="en-GB" sz="2000" dirty="0" smtClean="0">
                <a:solidFill>
                  <a:schemeClr val="accent4">
                    <a:lumMod val="75000"/>
                  </a:schemeClr>
                </a:solidFill>
              </a:rPr>
              <a:t>Occasionally a line of grey cars crawls along an invisible track, gives out a ghastly creak, and comes to rest, and immediately the ash-grey men swarm up with leaden spades and stir up an impenetrable cloud which screens their obscure operations from your sight.</a:t>
            </a:r>
            <a:endParaRPr lang="en-GB" sz="2000" dirty="0">
              <a:solidFill>
                <a:schemeClr val="accent4">
                  <a:lumMod val="75000"/>
                </a:schemeClr>
              </a:solidFill>
            </a:endParaRPr>
          </a:p>
        </p:txBody>
      </p:sp>
      <p:sp>
        <p:nvSpPr>
          <p:cNvPr id="8" name="Rectangle 3"/>
          <p:cNvSpPr txBox="1">
            <a:spLocks noChangeArrowheads="1"/>
          </p:cNvSpPr>
          <p:nvPr/>
        </p:nvSpPr>
        <p:spPr>
          <a:xfrm>
            <a:off x="5580112" y="1340768"/>
            <a:ext cx="3394720" cy="5301208"/>
          </a:xfrm>
          <a:prstGeom prst="rect">
            <a:avLst/>
          </a:prstGeom>
          <a:solidFill>
            <a:schemeClr val="bg1"/>
          </a:solidFill>
          <a:ln w="38100">
            <a:solidFill>
              <a:schemeClr val="tx1"/>
            </a:solidFill>
          </a:ln>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lnSpc>
                <a:spcPct val="90000"/>
              </a:lnSpc>
              <a:buFont typeface="Wingdings" pitchFamily="2" charset="2"/>
              <a:buNone/>
            </a:pPr>
            <a:endParaRPr lang="en-GB" sz="2400" b="1" dirty="0" smtClean="0">
              <a:solidFill>
                <a:srgbClr val="7030A0"/>
              </a:solidFill>
              <a:latin typeface="Georgia" pitchFamily="18" charset="0"/>
            </a:endParaRPr>
          </a:p>
          <a:p>
            <a:pPr algn="l">
              <a:lnSpc>
                <a:spcPct val="90000"/>
              </a:lnSpc>
              <a:buFont typeface="Wingdings" pitchFamily="2" charset="2"/>
              <a:buNone/>
            </a:pPr>
            <a:r>
              <a:rPr lang="en-GB" sz="2400" b="1" dirty="0" smtClean="0">
                <a:solidFill>
                  <a:srgbClr val="7030A0"/>
                </a:solidFill>
                <a:latin typeface="Georgia" pitchFamily="18" charset="0"/>
              </a:rPr>
              <a:t>ASH – Think about:</a:t>
            </a:r>
          </a:p>
          <a:p>
            <a:pPr marL="342900" indent="-342900" algn="l">
              <a:lnSpc>
                <a:spcPct val="90000"/>
              </a:lnSpc>
              <a:buFont typeface="Arial" pitchFamily="34" charset="0"/>
              <a:buChar char="•"/>
            </a:pPr>
            <a:r>
              <a:rPr lang="en-GB" sz="2400" dirty="0" smtClean="0">
                <a:latin typeface="Georgia" pitchFamily="18" charset="0"/>
              </a:rPr>
              <a:t>The connotation of this word</a:t>
            </a:r>
          </a:p>
          <a:p>
            <a:pPr marL="342900" indent="-342900" algn="l">
              <a:lnSpc>
                <a:spcPct val="90000"/>
              </a:lnSpc>
              <a:buFont typeface="Arial" pitchFamily="34" charset="0"/>
              <a:buChar char="•"/>
            </a:pPr>
            <a:r>
              <a:rPr lang="en-GB" sz="2400" dirty="0" smtClean="0">
                <a:latin typeface="Georgia" pitchFamily="18" charset="0"/>
              </a:rPr>
              <a:t>What this tells you about the setting</a:t>
            </a:r>
          </a:p>
          <a:p>
            <a:pPr marL="342900" indent="-342900" algn="l">
              <a:lnSpc>
                <a:spcPct val="90000"/>
              </a:lnSpc>
              <a:buFont typeface="Arial" pitchFamily="34" charset="0"/>
              <a:buChar char="•"/>
            </a:pPr>
            <a:r>
              <a:rPr lang="en-GB" sz="2400" dirty="0" smtClean="0">
                <a:latin typeface="Georgia" pitchFamily="18" charset="0"/>
              </a:rPr>
              <a:t>The type of people who live there</a:t>
            </a:r>
          </a:p>
          <a:p>
            <a:pPr marL="342900" indent="-342900" algn="l">
              <a:lnSpc>
                <a:spcPct val="90000"/>
              </a:lnSpc>
              <a:buFont typeface="Arial" pitchFamily="34" charset="0"/>
              <a:buChar char="•"/>
            </a:pPr>
            <a:r>
              <a:rPr lang="en-GB" sz="2400" dirty="0" smtClean="0">
                <a:latin typeface="Georgia" pitchFamily="18" charset="0"/>
              </a:rPr>
              <a:t>The lives they lead</a:t>
            </a:r>
          </a:p>
          <a:p>
            <a:pPr>
              <a:lnSpc>
                <a:spcPct val="90000"/>
              </a:lnSpc>
              <a:buFont typeface="Wingdings" pitchFamily="2" charset="2"/>
              <a:buNone/>
            </a:pPr>
            <a:endParaRPr lang="en-GB" sz="2400" b="1" dirty="0" smtClean="0">
              <a:solidFill>
                <a:srgbClr val="00B050"/>
              </a:solidFill>
              <a:latin typeface="Georgia" pitchFamily="18" charset="0"/>
            </a:endParaRPr>
          </a:p>
          <a:p>
            <a:pPr algn="l">
              <a:lnSpc>
                <a:spcPct val="90000"/>
              </a:lnSpc>
              <a:buFont typeface="Wingdings" pitchFamily="2" charset="2"/>
              <a:buNone/>
            </a:pPr>
            <a:r>
              <a:rPr lang="en-GB" sz="2400" b="1" dirty="0" smtClean="0">
                <a:solidFill>
                  <a:schemeClr val="accent3">
                    <a:lumMod val="75000"/>
                  </a:schemeClr>
                </a:solidFill>
                <a:latin typeface="Georgia" pitchFamily="18" charset="0"/>
              </a:rPr>
              <a:t>LACK OF COLOUR AND DEFINITION</a:t>
            </a:r>
            <a:r>
              <a:rPr lang="en-GB" sz="2400" dirty="0" smtClean="0">
                <a:solidFill>
                  <a:schemeClr val="accent3">
                    <a:lumMod val="75000"/>
                  </a:schemeClr>
                </a:solidFill>
                <a:latin typeface="Georgia" pitchFamily="18" charset="0"/>
              </a:rPr>
              <a:t> </a:t>
            </a:r>
            <a:r>
              <a:rPr lang="en-GB" sz="2400" b="1" dirty="0" smtClean="0">
                <a:solidFill>
                  <a:schemeClr val="accent3">
                    <a:lumMod val="75000"/>
                  </a:schemeClr>
                </a:solidFill>
                <a:latin typeface="Georgia" pitchFamily="18" charset="0"/>
              </a:rPr>
              <a:t>– Think about:</a:t>
            </a:r>
          </a:p>
          <a:p>
            <a:pPr marL="342900" indent="-342900" algn="l">
              <a:lnSpc>
                <a:spcPct val="90000"/>
              </a:lnSpc>
              <a:buFont typeface="Arial" pitchFamily="34" charset="0"/>
              <a:buChar char="•"/>
            </a:pPr>
            <a:r>
              <a:rPr lang="en-GB" sz="2400" dirty="0" smtClean="0">
                <a:latin typeface="Georgia" pitchFamily="18" charset="0"/>
              </a:rPr>
              <a:t>What this tells you about society and how they are viewed by others</a:t>
            </a:r>
          </a:p>
          <a:p>
            <a:pPr marL="342900" indent="-342900" algn="l">
              <a:lnSpc>
                <a:spcPct val="90000"/>
              </a:lnSpc>
              <a:buFont typeface="Arial" pitchFamily="34" charset="0"/>
              <a:buChar char="•"/>
            </a:pPr>
            <a:r>
              <a:rPr lang="en-GB" sz="2400" dirty="0" smtClean="0">
                <a:latin typeface="Georgia" pitchFamily="18" charset="0"/>
              </a:rPr>
              <a:t>How this relates to the American Dream</a:t>
            </a:r>
          </a:p>
          <a:p>
            <a:pPr marL="342900" indent="-342900" algn="l">
              <a:lnSpc>
                <a:spcPct val="90000"/>
              </a:lnSpc>
              <a:buFont typeface="Arial" pitchFamily="34" charset="0"/>
              <a:buChar char="•"/>
            </a:pPr>
            <a:r>
              <a:rPr lang="en-GB" sz="2400" dirty="0" smtClean="0">
                <a:latin typeface="Georgia" pitchFamily="18" charset="0"/>
              </a:rPr>
              <a:t>The connotations of the colour grey</a:t>
            </a:r>
          </a:p>
          <a:p>
            <a:pPr>
              <a:lnSpc>
                <a:spcPct val="90000"/>
              </a:lnSpc>
              <a:buFont typeface="Wingdings" pitchFamily="2" charset="2"/>
              <a:buNone/>
            </a:pPr>
            <a:endParaRPr lang="en-GB" sz="2400" dirty="0" smtClean="0">
              <a:latin typeface="Comic Sans MS" pitchFamily="66" charset="0"/>
            </a:endParaRPr>
          </a:p>
        </p:txBody>
      </p:sp>
      <p:sp>
        <p:nvSpPr>
          <p:cNvPr id="2" name="TextBox 1"/>
          <p:cNvSpPr txBox="1"/>
          <p:nvPr/>
        </p:nvSpPr>
        <p:spPr>
          <a:xfrm>
            <a:off x="251520" y="-18082"/>
            <a:ext cx="8568952" cy="1114151"/>
          </a:xfrm>
          <a:prstGeom prst="rect">
            <a:avLst/>
          </a:prstGeom>
          <a:noFill/>
          <a:ln>
            <a:noFill/>
          </a:ln>
        </p:spPr>
        <p:txBody>
          <a:bodyPr wrap="square" rtlCol="0">
            <a:spAutoFit/>
          </a:bodyPr>
          <a:lstStyle/>
          <a:p>
            <a:pPr algn="ctr"/>
            <a:r>
              <a:rPr lang="en-GB" sz="2800" b="1" u="sng" dirty="0">
                <a:solidFill>
                  <a:schemeClr val="bg1"/>
                </a:solidFill>
                <a:latin typeface="Georgia" pitchFamily="18" charset="0"/>
              </a:rPr>
              <a:t>Main Images and Ideas (AO2,AO3,AO4</a:t>
            </a:r>
            <a:r>
              <a:rPr lang="en-GB" sz="2800" b="1" u="sng" dirty="0" smtClean="0">
                <a:solidFill>
                  <a:schemeClr val="bg1"/>
                </a:solidFill>
                <a:latin typeface="Georgia" pitchFamily="18" charset="0"/>
              </a:rPr>
              <a:t>)</a:t>
            </a:r>
          </a:p>
          <a:p>
            <a:pPr marL="285750" indent="-285750">
              <a:lnSpc>
                <a:spcPct val="80000"/>
              </a:lnSpc>
              <a:buFont typeface="Arial" pitchFamily="34" charset="0"/>
              <a:buChar char="•"/>
            </a:pPr>
            <a:r>
              <a:rPr lang="en-GB" sz="1600" dirty="0">
                <a:solidFill>
                  <a:schemeClr val="bg1"/>
                </a:solidFill>
                <a:latin typeface="Calibri" pitchFamily="34" charset="0"/>
                <a:cs typeface="Calibri" pitchFamily="34" charset="0"/>
              </a:rPr>
              <a:t>Analyse the section(s) given to you. </a:t>
            </a:r>
          </a:p>
          <a:p>
            <a:pPr marL="285750" indent="-285750">
              <a:lnSpc>
                <a:spcPct val="80000"/>
              </a:lnSpc>
              <a:buFont typeface="Arial" pitchFamily="34" charset="0"/>
              <a:buChar char="•"/>
            </a:pPr>
            <a:r>
              <a:rPr lang="en-GB" sz="1600" dirty="0" smtClean="0">
                <a:solidFill>
                  <a:schemeClr val="bg1"/>
                </a:solidFill>
                <a:latin typeface="Calibri" pitchFamily="34" charset="0"/>
                <a:cs typeface="Calibri" pitchFamily="34" charset="0"/>
              </a:rPr>
              <a:t>You </a:t>
            </a:r>
            <a:r>
              <a:rPr lang="en-GB" sz="1600" dirty="0">
                <a:solidFill>
                  <a:schemeClr val="bg1"/>
                </a:solidFill>
                <a:latin typeface="Calibri" pitchFamily="34" charset="0"/>
                <a:cs typeface="Calibri" pitchFamily="34" charset="0"/>
              </a:rPr>
              <a:t>must explain  the importance of your section(s) in regards to the setting and what you think this symbolises in the novel. </a:t>
            </a:r>
          </a:p>
        </p:txBody>
      </p:sp>
    </p:spTree>
    <p:extLst>
      <p:ext uri="{BB962C8B-B14F-4D97-AF65-F5344CB8AC3E}">
        <p14:creationId xmlns:p14="http://schemas.microsoft.com/office/powerpoint/2010/main" val="15946113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glogster.com/media/5/32/88/49/32884917.jpg"/>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25000"/>
                    </a14:imgEffect>
                    <a14:imgEffect>
                      <a14:saturation sat="66000"/>
                    </a14:imgEffect>
                  </a14:imgLayer>
                </a14:imgProps>
              </a:ext>
              <a:ext uri="{28A0092B-C50C-407E-A947-70E740481C1C}">
                <a14:useLocalDpi xmlns:a14="http://schemas.microsoft.com/office/drawing/2010/main" val="0"/>
              </a:ext>
            </a:extLst>
          </a:blip>
          <a:srcRect/>
          <a:stretch>
            <a:fillRect/>
          </a:stretch>
        </p:blipFill>
        <p:spPr bwMode="auto">
          <a:xfrm>
            <a:off x="467544" y="1196751"/>
            <a:ext cx="8208912" cy="531707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3314" name="Rectangle 2"/>
          <p:cNvSpPr>
            <a:spLocks noGrp="1" noChangeArrowheads="1"/>
          </p:cNvSpPr>
          <p:nvPr>
            <p:ph type="title"/>
          </p:nvPr>
        </p:nvSpPr>
        <p:spPr>
          <a:xfrm>
            <a:off x="467544" y="8335"/>
            <a:ext cx="8229600" cy="1143000"/>
          </a:xfrm>
        </p:spPr>
        <p:txBody>
          <a:bodyPr>
            <a:noAutofit/>
          </a:bodyPr>
          <a:lstStyle/>
          <a:p>
            <a:pPr eaLnBrk="1" hangingPunct="1"/>
            <a:r>
              <a:rPr lang="en-GB" sz="4800" b="1" u="sng" dirty="0" smtClean="0">
                <a:solidFill>
                  <a:schemeClr val="bg1"/>
                </a:solidFill>
                <a:latin typeface="Georgia" pitchFamily="18" charset="0"/>
              </a:rPr>
              <a:t>The Valley of Ashes</a:t>
            </a:r>
          </a:p>
        </p:txBody>
      </p:sp>
      <p:sp>
        <p:nvSpPr>
          <p:cNvPr id="13315" name="Rectangle 3"/>
          <p:cNvSpPr>
            <a:spLocks noGrp="1" noChangeArrowheads="1"/>
          </p:cNvSpPr>
          <p:nvPr>
            <p:ph type="body" idx="1"/>
          </p:nvPr>
        </p:nvSpPr>
        <p:spPr>
          <a:xfrm>
            <a:off x="445645" y="1266217"/>
            <a:ext cx="8229600" cy="5256584"/>
          </a:xfrm>
          <a:noFill/>
          <a:ln>
            <a:noFill/>
          </a:ln>
        </p:spPr>
        <p:txBody>
          <a:bodyPr>
            <a:normAutofit fontScale="92500" lnSpcReduction="10000"/>
          </a:bodyPr>
          <a:lstStyle/>
          <a:p>
            <a:pPr>
              <a:lnSpc>
                <a:spcPct val="80000"/>
              </a:lnSpc>
            </a:pPr>
            <a:endParaRPr lang="en-GB" sz="2400" dirty="0" smtClean="0">
              <a:latin typeface="Comic Sans MS" pitchFamily="66" charset="0"/>
            </a:endParaRPr>
          </a:p>
          <a:p>
            <a:pPr>
              <a:lnSpc>
                <a:spcPct val="80000"/>
              </a:lnSpc>
            </a:pPr>
            <a:r>
              <a:rPr lang="en-GB" sz="2400" b="1" dirty="0" smtClean="0">
                <a:latin typeface="Georgia" pitchFamily="18" charset="0"/>
              </a:rPr>
              <a:t>Ash: has a traditionally negative association with decay/waste/dirt – think of crematoriums, ‘ashes to ashes dust to dust’, cigarette trays. But it has positive connotations too – the phoenix rising from the ashes for example. </a:t>
            </a:r>
          </a:p>
          <a:p>
            <a:pPr>
              <a:lnSpc>
                <a:spcPct val="80000"/>
              </a:lnSpc>
            </a:pPr>
            <a:endParaRPr lang="en-GB" sz="2400" b="1" dirty="0" smtClean="0">
              <a:latin typeface="Georgia" pitchFamily="18" charset="0"/>
            </a:endParaRPr>
          </a:p>
          <a:p>
            <a:pPr>
              <a:lnSpc>
                <a:spcPct val="80000"/>
              </a:lnSpc>
            </a:pPr>
            <a:r>
              <a:rPr lang="en-GB" sz="2400" b="1" dirty="0" smtClean="0">
                <a:latin typeface="Georgia" pitchFamily="18" charset="0"/>
              </a:rPr>
              <a:t>This can perhaps symbolise the redemptive nature of humanity – the ability of men to pull through circumstances of great hardship and suffering.</a:t>
            </a:r>
          </a:p>
          <a:p>
            <a:pPr>
              <a:lnSpc>
                <a:spcPct val="80000"/>
              </a:lnSpc>
            </a:pPr>
            <a:endParaRPr lang="en-GB" sz="2400" b="1" dirty="0">
              <a:latin typeface="Georgia" pitchFamily="18" charset="0"/>
            </a:endParaRPr>
          </a:p>
          <a:p>
            <a:pPr>
              <a:lnSpc>
                <a:spcPct val="80000"/>
              </a:lnSpc>
            </a:pPr>
            <a:r>
              <a:rPr lang="en-GB" sz="2400" b="1" dirty="0" smtClean="0">
                <a:solidFill>
                  <a:schemeClr val="bg2"/>
                </a:solidFill>
                <a:latin typeface="Georgia" pitchFamily="18" charset="0"/>
              </a:rPr>
              <a:t>The ash-grey men at work in this place symbolise the downtrodden working class chained forever to industry and monotony. </a:t>
            </a:r>
          </a:p>
          <a:p>
            <a:pPr>
              <a:lnSpc>
                <a:spcPct val="80000"/>
              </a:lnSpc>
            </a:pPr>
            <a:endParaRPr lang="en-GB" sz="2400" b="1" dirty="0" smtClean="0">
              <a:solidFill>
                <a:schemeClr val="bg2"/>
              </a:solidFill>
              <a:latin typeface="Georgia" pitchFamily="18" charset="0"/>
            </a:endParaRPr>
          </a:p>
          <a:p>
            <a:pPr>
              <a:lnSpc>
                <a:spcPct val="80000"/>
              </a:lnSpc>
            </a:pPr>
            <a:r>
              <a:rPr lang="en-GB" sz="2400" b="1" dirty="0" smtClean="0">
                <a:solidFill>
                  <a:schemeClr val="bg2"/>
                </a:solidFill>
                <a:latin typeface="Georgia" pitchFamily="18" charset="0"/>
              </a:rPr>
              <a:t>They move ‘dimly and already crumbling through the powdery air”. Living out a mere half-life, a million miles from </a:t>
            </a:r>
            <a:r>
              <a:rPr lang="en-GB" sz="2400" b="1" dirty="0">
                <a:solidFill>
                  <a:schemeClr val="bg2"/>
                </a:solidFill>
                <a:latin typeface="Georgia" pitchFamily="18" charset="0"/>
              </a:rPr>
              <a:t>t</a:t>
            </a:r>
            <a:r>
              <a:rPr lang="en-GB" sz="2400" b="1" dirty="0" smtClean="0">
                <a:solidFill>
                  <a:schemeClr val="bg2"/>
                </a:solidFill>
                <a:latin typeface="Georgia" pitchFamily="18" charset="0"/>
              </a:rPr>
              <a:t>he splendour and indulgence of the </a:t>
            </a:r>
            <a:r>
              <a:rPr lang="en-GB" sz="2400" b="1" dirty="0" err="1" smtClean="0">
                <a:solidFill>
                  <a:schemeClr val="bg2"/>
                </a:solidFill>
                <a:latin typeface="Georgia" pitchFamily="18" charset="0"/>
              </a:rPr>
              <a:t>Buchanans</a:t>
            </a:r>
            <a:r>
              <a:rPr lang="en-GB" sz="2400" b="1" dirty="0" smtClean="0">
                <a:solidFill>
                  <a:schemeClr val="bg2"/>
                </a:solidFill>
                <a:latin typeface="Georgia" pitchFamily="18" charset="0"/>
              </a:rPr>
              <a:t>’ environment. </a:t>
            </a:r>
          </a:p>
        </p:txBody>
      </p:sp>
    </p:spTree>
    <p:extLst>
      <p:ext uri="{BB962C8B-B14F-4D97-AF65-F5344CB8AC3E}">
        <p14:creationId xmlns:p14="http://schemas.microsoft.com/office/powerpoint/2010/main" val="32324466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Effect transition="in" filter="wipe(down)">
                                      <p:cBhvr>
                                        <p:cTn id="7" dur="500"/>
                                        <p:tgtEl>
                                          <p:spTgt spid="133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315">
                                            <p:txEl>
                                              <p:pRg st="3" end="3"/>
                                            </p:txEl>
                                          </p:spTgt>
                                        </p:tgtEl>
                                        <p:attrNameLst>
                                          <p:attrName>style.visibility</p:attrName>
                                        </p:attrNameLst>
                                      </p:cBhvr>
                                      <p:to>
                                        <p:strVal val="visible"/>
                                      </p:to>
                                    </p:set>
                                    <p:animEffect transition="in" filter="wipe(down)">
                                      <p:cBhvr>
                                        <p:cTn id="12" dur="500"/>
                                        <p:tgtEl>
                                          <p:spTgt spid="1331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3315">
                                            <p:txEl>
                                              <p:pRg st="5" end="5"/>
                                            </p:txEl>
                                          </p:spTgt>
                                        </p:tgtEl>
                                        <p:attrNameLst>
                                          <p:attrName>style.visibility</p:attrName>
                                        </p:attrNameLst>
                                      </p:cBhvr>
                                      <p:to>
                                        <p:strVal val="visible"/>
                                      </p:to>
                                    </p:set>
                                    <p:animEffect transition="in" filter="wipe(down)">
                                      <p:cBhvr>
                                        <p:cTn id="17" dur="500"/>
                                        <p:tgtEl>
                                          <p:spTgt spid="13315">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3315">
                                            <p:txEl>
                                              <p:pRg st="7" end="7"/>
                                            </p:txEl>
                                          </p:spTgt>
                                        </p:tgtEl>
                                        <p:attrNameLst>
                                          <p:attrName>style.visibility</p:attrName>
                                        </p:attrNameLst>
                                      </p:cBhvr>
                                      <p:to>
                                        <p:strVal val="visible"/>
                                      </p:to>
                                    </p:set>
                                    <p:animEffect transition="in" filter="wipe(down)">
                                      <p:cBhvr>
                                        <p:cTn id="22" dur="500"/>
                                        <p:tgtEl>
                                          <p:spTgt spid="133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m.glogster.com/media/5/32/88/49/32884917.jpg"/>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25000"/>
                    </a14:imgEffect>
                    <a14:imgEffect>
                      <a14:saturation sat="66000"/>
                    </a14:imgEffect>
                  </a14:imgLayer>
                </a14:imgProps>
              </a:ext>
              <a:ext uri="{28A0092B-C50C-407E-A947-70E740481C1C}">
                <a14:useLocalDpi xmlns:a14="http://schemas.microsoft.com/office/drawing/2010/main" val="0"/>
              </a:ext>
            </a:extLst>
          </a:blip>
          <a:srcRect/>
          <a:stretch>
            <a:fillRect/>
          </a:stretch>
        </p:blipFill>
        <p:spPr bwMode="auto">
          <a:xfrm>
            <a:off x="116241" y="1052737"/>
            <a:ext cx="8782557" cy="568863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4338" name="Rectangle 2"/>
          <p:cNvSpPr>
            <a:spLocks noGrp="1" noChangeArrowheads="1"/>
          </p:cNvSpPr>
          <p:nvPr>
            <p:ph type="title"/>
          </p:nvPr>
        </p:nvSpPr>
        <p:spPr>
          <a:xfrm>
            <a:off x="0" y="0"/>
            <a:ext cx="9144000" cy="1143000"/>
          </a:xfrm>
        </p:spPr>
        <p:txBody>
          <a:bodyPr>
            <a:noAutofit/>
          </a:bodyPr>
          <a:lstStyle/>
          <a:p>
            <a:pPr eaLnBrk="1" hangingPunct="1"/>
            <a:r>
              <a:rPr lang="en-GB" sz="2800" b="1" u="sng" dirty="0" smtClean="0">
                <a:solidFill>
                  <a:schemeClr val="bg1"/>
                </a:solidFill>
                <a:latin typeface="Georgia" pitchFamily="18" charset="0"/>
              </a:rPr>
              <a:t>The Valley of Ashes – Lack of Colour and Definition in the Landscape</a:t>
            </a:r>
          </a:p>
        </p:txBody>
      </p:sp>
      <p:sp>
        <p:nvSpPr>
          <p:cNvPr id="14339" name="Rectangle 3"/>
          <p:cNvSpPr>
            <a:spLocks noGrp="1" noChangeArrowheads="1"/>
          </p:cNvSpPr>
          <p:nvPr>
            <p:ph type="body" idx="1"/>
          </p:nvPr>
        </p:nvSpPr>
        <p:spPr>
          <a:xfrm>
            <a:off x="392719" y="1210445"/>
            <a:ext cx="8229600" cy="5373216"/>
          </a:xfrm>
        </p:spPr>
        <p:txBody>
          <a:bodyPr>
            <a:normAutofit fontScale="92500" lnSpcReduction="10000"/>
          </a:bodyPr>
          <a:lstStyle/>
          <a:p>
            <a:pPr eaLnBrk="1" hangingPunct="1">
              <a:lnSpc>
                <a:spcPct val="80000"/>
              </a:lnSpc>
              <a:buFont typeface="Wingdings" pitchFamily="2" charset="2"/>
              <a:buNone/>
            </a:pPr>
            <a:r>
              <a:rPr lang="en-GB" sz="2400" i="1" dirty="0" smtClean="0">
                <a:solidFill>
                  <a:srgbClr val="FF0000"/>
                </a:solidFill>
                <a:latin typeface="Georgia" pitchFamily="18" charset="0"/>
              </a:rPr>
              <a:t>A line of </a:t>
            </a:r>
            <a:r>
              <a:rPr lang="en-GB" sz="2400" b="1" i="1" dirty="0" smtClean="0">
                <a:solidFill>
                  <a:srgbClr val="FF0000"/>
                </a:solidFill>
                <a:latin typeface="Georgia" pitchFamily="18" charset="0"/>
              </a:rPr>
              <a:t>grey</a:t>
            </a:r>
            <a:r>
              <a:rPr lang="en-GB" sz="2400" i="1" dirty="0" smtClean="0">
                <a:solidFill>
                  <a:srgbClr val="FF0000"/>
                </a:solidFill>
                <a:latin typeface="Georgia" pitchFamily="18" charset="0"/>
              </a:rPr>
              <a:t> cards crawls along an </a:t>
            </a:r>
            <a:r>
              <a:rPr lang="en-GB" sz="2400" b="1" i="1" dirty="0" smtClean="0">
                <a:solidFill>
                  <a:srgbClr val="FF0000"/>
                </a:solidFill>
                <a:latin typeface="Georgia" pitchFamily="18" charset="0"/>
              </a:rPr>
              <a:t>invisible</a:t>
            </a:r>
            <a:r>
              <a:rPr lang="en-GB" sz="2400" i="1" dirty="0" smtClean="0">
                <a:solidFill>
                  <a:srgbClr val="FF0000"/>
                </a:solidFill>
                <a:latin typeface="Georgia" pitchFamily="18" charset="0"/>
              </a:rPr>
              <a:t> track…</a:t>
            </a:r>
          </a:p>
          <a:p>
            <a:pPr eaLnBrk="1" hangingPunct="1">
              <a:lnSpc>
                <a:spcPct val="80000"/>
              </a:lnSpc>
              <a:buFont typeface="Wingdings" pitchFamily="2" charset="2"/>
              <a:buNone/>
            </a:pPr>
            <a:r>
              <a:rPr lang="en-GB" sz="2400" i="1" dirty="0" smtClean="0">
                <a:solidFill>
                  <a:srgbClr val="FF0000"/>
                </a:solidFill>
                <a:latin typeface="Georgia" pitchFamily="18" charset="0"/>
              </a:rPr>
              <a:t>immediately the </a:t>
            </a:r>
            <a:r>
              <a:rPr lang="en-GB" sz="2400" b="1" i="1" dirty="0" smtClean="0">
                <a:solidFill>
                  <a:srgbClr val="FF0000"/>
                </a:solidFill>
                <a:latin typeface="Georgia" pitchFamily="18" charset="0"/>
              </a:rPr>
              <a:t>ash-grey</a:t>
            </a:r>
            <a:r>
              <a:rPr lang="en-GB" sz="2400" i="1" dirty="0" smtClean="0">
                <a:solidFill>
                  <a:srgbClr val="FF0000"/>
                </a:solidFill>
                <a:latin typeface="Georgia" pitchFamily="18" charset="0"/>
              </a:rPr>
              <a:t> men swarm up with </a:t>
            </a:r>
            <a:r>
              <a:rPr lang="en-GB" sz="2400" b="1" i="1" dirty="0" smtClean="0">
                <a:solidFill>
                  <a:srgbClr val="FF0000"/>
                </a:solidFill>
                <a:latin typeface="Georgia" pitchFamily="18" charset="0"/>
              </a:rPr>
              <a:t>leaden</a:t>
            </a:r>
            <a:r>
              <a:rPr lang="en-GB" sz="2400" i="1" dirty="0" smtClean="0">
                <a:solidFill>
                  <a:srgbClr val="FF0000"/>
                </a:solidFill>
                <a:latin typeface="Georgia" pitchFamily="18" charset="0"/>
              </a:rPr>
              <a:t> spades</a:t>
            </a:r>
          </a:p>
          <a:p>
            <a:pPr eaLnBrk="1" hangingPunct="1">
              <a:lnSpc>
                <a:spcPct val="80000"/>
              </a:lnSpc>
              <a:buFont typeface="Wingdings" pitchFamily="2" charset="2"/>
              <a:buNone/>
            </a:pPr>
            <a:r>
              <a:rPr lang="en-GB" sz="2400" i="1" dirty="0" smtClean="0">
                <a:solidFill>
                  <a:srgbClr val="FF0000"/>
                </a:solidFill>
                <a:latin typeface="Georgia" pitchFamily="18" charset="0"/>
              </a:rPr>
              <a:t>and stir up an </a:t>
            </a:r>
            <a:r>
              <a:rPr lang="en-GB" sz="2400" b="1" i="1" dirty="0" smtClean="0">
                <a:solidFill>
                  <a:srgbClr val="FF0000"/>
                </a:solidFill>
                <a:latin typeface="Georgia" pitchFamily="18" charset="0"/>
              </a:rPr>
              <a:t>impenetrable (hidden) cloud</a:t>
            </a:r>
            <a:r>
              <a:rPr lang="en-GB" sz="2400" i="1" dirty="0" smtClean="0">
                <a:solidFill>
                  <a:srgbClr val="FF0000"/>
                </a:solidFill>
                <a:latin typeface="Georgia" pitchFamily="18" charset="0"/>
              </a:rPr>
              <a:t>, which </a:t>
            </a:r>
            <a:r>
              <a:rPr lang="en-GB" sz="2400" b="1" i="1" dirty="0" smtClean="0">
                <a:solidFill>
                  <a:srgbClr val="FF0000"/>
                </a:solidFill>
                <a:latin typeface="Georgia" pitchFamily="18" charset="0"/>
              </a:rPr>
              <a:t>screens</a:t>
            </a:r>
            <a:endParaRPr lang="en-GB" sz="2400" i="1" dirty="0">
              <a:solidFill>
                <a:srgbClr val="FF0000"/>
              </a:solidFill>
              <a:latin typeface="Georgia" pitchFamily="18" charset="0"/>
            </a:endParaRPr>
          </a:p>
          <a:p>
            <a:pPr eaLnBrk="1" hangingPunct="1">
              <a:lnSpc>
                <a:spcPct val="80000"/>
              </a:lnSpc>
              <a:buFont typeface="Wingdings" pitchFamily="2" charset="2"/>
              <a:buNone/>
            </a:pPr>
            <a:r>
              <a:rPr lang="en-GB" sz="2400" i="1" dirty="0" smtClean="0">
                <a:solidFill>
                  <a:srgbClr val="FF0000"/>
                </a:solidFill>
                <a:latin typeface="Georgia" pitchFamily="18" charset="0"/>
              </a:rPr>
              <a:t>their </a:t>
            </a:r>
            <a:r>
              <a:rPr lang="en-GB" sz="2400" b="1" i="1" dirty="0" smtClean="0">
                <a:solidFill>
                  <a:srgbClr val="FF0000"/>
                </a:solidFill>
                <a:latin typeface="Georgia" pitchFamily="18" charset="0"/>
              </a:rPr>
              <a:t>obscure operations from your sight. </a:t>
            </a:r>
          </a:p>
          <a:p>
            <a:pPr eaLnBrk="1" hangingPunct="1">
              <a:lnSpc>
                <a:spcPct val="80000"/>
              </a:lnSpc>
              <a:buFont typeface="Wingdings" pitchFamily="2" charset="2"/>
              <a:buNone/>
            </a:pPr>
            <a:r>
              <a:rPr lang="en-GB" sz="2400" b="1" i="1" dirty="0" smtClean="0">
                <a:solidFill>
                  <a:srgbClr val="0070C0"/>
                </a:solidFill>
                <a:latin typeface="Georgia" pitchFamily="18" charset="0"/>
              </a:rPr>
              <a:t>What is suggested about this section of society?</a:t>
            </a:r>
          </a:p>
          <a:p>
            <a:pPr>
              <a:lnSpc>
                <a:spcPct val="80000"/>
              </a:lnSpc>
            </a:pPr>
            <a:endParaRPr lang="en-GB" sz="2400" dirty="0" smtClean="0">
              <a:latin typeface="Georgia" pitchFamily="18" charset="0"/>
            </a:endParaRPr>
          </a:p>
          <a:p>
            <a:pPr>
              <a:lnSpc>
                <a:spcPct val="80000"/>
              </a:lnSpc>
            </a:pPr>
            <a:r>
              <a:rPr lang="en-GB" sz="2400" b="1" dirty="0" smtClean="0">
                <a:latin typeface="Georgia" pitchFamily="18" charset="0"/>
              </a:rPr>
              <a:t>This perhaps represents the idea that this section of society is deliberately hidden from view (notice how the train curls away from the Valley, as if it ‘shrinks away’ from having to confront it). </a:t>
            </a:r>
          </a:p>
          <a:p>
            <a:pPr>
              <a:lnSpc>
                <a:spcPct val="80000"/>
              </a:lnSpc>
            </a:pPr>
            <a:endParaRPr lang="en-GB" sz="2400" b="1" dirty="0" smtClean="0">
              <a:latin typeface="Georgia" pitchFamily="18" charset="0"/>
            </a:endParaRPr>
          </a:p>
          <a:p>
            <a:pPr>
              <a:lnSpc>
                <a:spcPct val="80000"/>
              </a:lnSpc>
            </a:pPr>
            <a:r>
              <a:rPr lang="en-GB" sz="2400" b="1" dirty="0" smtClean="0">
                <a:solidFill>
                  <a:schemeClr val="bg2"/>
                </a:solidFill>
                <a:latin typeface="Georgia" pitchFamily="18" charset="0"/>
              </a:rPr>
              <a:t>In  modern industrial society, the polarisation between the haves and have-nots, between the slaves and the masters, grows ever stronger. </a:t>
            </a:r>
          </a:p>
          <a:p>
            <a:pPr>
              <a:lnSpc>
                <a:spcPct val="80000"/>
              </a:lnSpc>
            </a:pPr>
            <a:endParaRPr lang="en-GB" sz="2400" b="1" dirty="0" smtClean="0">
              <a:solidFill>
                <a:schemeClr val="bg2"/>
              </a:solidFill>
              <a:latin typeface="Georgia" pitchFamily="18" charset="0"/>
            </a:endParaRPr>
          </a:p>
          <a:p>
            <a:pPr>
              <a:lnSpc>
                <a:spcPct val="80000"/>
              </a:lnSpc>
            </a:pPr>
            <a:r>
              <a:rPr lang="en-GB" sz="2400" b="1" dirty="0" smtClean="0">
                <a:solidFill>
                  <a:schemeClr val="bg2"/>
                </a:solidFill>
                <a:latin typeface="Georgia" pitchFamily="18" charset="0"/>
              </a:rPr>
              <a:t>By repeating images of greyness, obscuring cloud and blindness, Fitzgerald emphasises the tendency of the privileged to casually ‘overlook’ the reality of hellholes such as these</a:t>
            </a:r>
            <a:r>
              <a:rPr lang="en-GB" sz="2400" dirty="0" smtClean="0">
                <a:solidFill>
                  <a:schemeClr val="bg2"/>
                </a:solidFill>
                <a:latin typeface="Georgia" pitchFamily="18" charset="0"/>
              </a:rPr>
              <a:t>. </a:t>
            </a:r>
          </a:p>
        </p:txBody>
      </p:sp>
    </p:spTree>
    <p:extLst>
      <p:ext uri="{BB962C8B-B14F-4D97-AF65-F5344CB8AC3E}">
        <p14:creationId xmlns:p14="http://schemas.microsoft.com/office/powerpoint/2010/main" val="4980317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9">
                                            <p:txEl>
                                              <p:pRg st="6" end="6"/>
                                            </p:txEl>
                                          </p:spTgt>
                                        </p:tgtEl>
                                        <p:attrNameLst>
                                          <p:attrName>style.visibility</p:attrName>
                                        </p:attrNameLst>
                                      </p:cBhvr>
                                      <p:to>
                                        <p:strVal val="visible"/>
                                      </p:to>
                                    </p:set>
                                    <p:animEffect transition="in" filter="blinds(horizontal)">
                                      <p:cBhvr>
                                        <p:cTn id="7" dur="500"/>
                                        <p:tgtEl>
                                          <p:spTgt spid="14339">
                                            <p:txEl>
                                              <p:pRg st="6" end="6"/>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4339">
                                            <p:txEl>
                                              <p:pRg st="8" end="8"/>
                                            </p:txEl>
                                          </p:spTgt>
                                        </p:tgtEl>
                                        <p:attrNameLst>
                                          <p:attrName>style.visibility</p:attrName>
                                        </p:attrNameLst>
                                      </p:cBhvr>
                                      <p:to>
                                        <p:strVal val="visible"/>
                                      </p:to>
                                    </p:set>
                                    <p:animEffect transition="in" filter="blinds(horizontal)">
                                      <p:cBhvr>
                                        <p:cTn id="10" dur="500"/>
                                        <p:tgtEl>
                                          <p:spTgt spid="14339">
                                            <p:txEl>
                                              <p:pRg st="8" end="8"/>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4339">
                                            <p:txEl>
                                              <p:pRg st="10" end="10"/>
                                            </p:txEl>
                                          </p:spTgt>
                                        </p:tgtEl>
                                        <p:attrNameLst>
                                          <p:attrName>style.visibility</p:attrName>
                                        </p:attrNameLst>
                                      </p:cBhvr>
                                      <p:to>
                                        <p:strVal val="visible"/>
                                      </p:to>
                                    </p:set>
                                    <p:animEffect transition="in" filter="blinds(horizontal)">
                                      <p:cBhvr>
                                        <p:cTn id="13" dur="500"/>
                                        <p:tgtEl>
                                          <p:spTgt spid="1433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524" y="188640"/>
            <a:ext cx="8568952" cy="5176539"/>
          </a:xfrm>
          <a:solidFill>
            <a:schemeClr val="bg1"/>
          </a:solidFill>
          <a:ln>
            <a:solidFill>
              <a:schemeClr val="accent3">
                <a:lumMod val="75000"/>
              </a:schemeClr>
            </a:solidFill>
          </a:ln>
        </p:spPr>
        <p:txBody>
          <a:bodyPr>
            <a:noAutofit/>
          </a:bodyPr>
          <a:lstStyle/>
          <a:p>
            <a:pPr marL="0" indent="0">
              <a:buNone/>
            </a:pPr>
            <a:r>
              <a:rPr lang="en-GB" sz="1600" dirty="0" smtClean="0">
                <a:latin typeface="Georgia" pitchFamily="18" charset="0"/>
              </a:rPr>
              <a:t>The interior was </a:t>
            </a:r>
            <a:r>
              <a:rPr lang="en-GB" sz="1600" b="1" u="sng" dirty="0" err="1" smtClean="0">
                <a:solidFill>
                  <a:srgbClr val="C00000"/>
                </a:solidFill>
                <a:latin typeface="Georgia" pitchFamily="18" charset="0"/>
              </a:rPr>
              <a:t>unprosperous</a:t>
            </a:r>
            <a:r>
              <a:rPr lang="en-GB" sz="1600" b="1" u="sng" dirty="0" smtClean="0">
                <a:solidFill>
                  <a:srgbClr val="C00000"/>
                </a:solidFill>
                <a:latin typeface="Georgia" pitchFamily="18" charset="0"/>
              </a:rPr>
              <a:t> and bare</a:t>
            </a:r>
            <a:r>
              <a:rPr lang="en-GB" sz="1600" dirty="0" smtClean="0">
                <a:latin typeface="Georgia" pitchFamily="18" charset="0"/>
              </a:rPr>
              <a:t>; the only car visible was the </a:t>
            </a:r>
            <a:r>
              <a:rPr lang="en-GB" sz="1600" b="1" u="sng" dirty="0" smtClean="0">
                <a:solidFill>
                  <a:srgbClr val="C00000"/>
                </a:solidFill>
                <a:latin typeface="Georgia" pitchFamily="18" charset="0"/>
              </a:rPr>
              <a:t>dust-covered wreck</a:t>
            </a:r>
            <a:r>
              <a:rPr lang="en-GB" sz="1600" dirty="0" smtClean="0">
                <a:latin typeface="Georgia" pitchFamily="18" charset="0"/>
              </a:rPr>
              <a:t> of a Ford which </a:t>
            </a:r>
            <a:r>
              <a:rPr lang="en-GB" sz="1600" b="1" u="sng" dirty="0" smtClean="0">
                <a:solidFill>
                  <a:srgbClr val="C00000"/>
                </a:solidFill>
                <a:latin typeface="Georgia" pitchFamily="18" charset="0"/>
              </a:rPr>
              <a:t>crouched in a dim corner</a:t>
            </a:r>
            <a:r>
              <a:rPr lang="en-GB" sz="1600" dirty="0" smtClean="0">
                <a:latin typeface="Georgia" pitchFamily="18" charset="0"/>
              </a:rPr>
              <a:t>. It had occurred to me that </a:t>
            </a:r>
            <a:r>
              <a:rPr lang="en-GB" sz="1600" b="1" u="sng" dirty="0" smtClean="0">
                <a:solidFill>
                  <a:srgbClr val="C00000"/>
                </a:solidFill>
                <a:latin typeface="Georgia" pitchFamily="18" charset="0"/>
              </a:rPr>
              <a:t>this shadow </a:t>
            </a:r>
            <a:r>
              <a:rPr lang="en-GB" sz="1600" dirty="0" smtClean="0">
                <a:latin typeface="Georgia" pitchFamily="18" charset="0"/>
              </a:rPr>
              <a:t>of a garage must be a blind, and that sumptuous and romantic apartments were concealed overhead, when the proprietor himself appeared in the door of an office, wiping his hands on </a:t>
            </a:r>
            <a:r>
              <a:rPr lang="en-GB" sz="1600" b="1" u="sng" dirty="0" smtClean="0">
                <a:solidFill>
                  <a:srgbClr val="C00000"/>
                </a:solidFill>
                <a:latin typeface="Georgia" pitchFamily="18" charset="0"/>
              </a:rPr>
              <a:t>a piece of waste</a:t>
            </a:r>
            <a:r>
              <a:rPr lang="en-GB" sz="1600" dirty="0" smtClean="0">
                <a:latin typeface="Georgia" pitchFamily="18" charset="0"/>
              </a:rPr>
              <a:t>. He was a blond, </a:t>
            </a:r>
            <a:r>
              <a:rPr lang="en-GB" sz="1600" b="1" u="sng" dirty="0" smtClean="0">
                <a:solidFill>
                  <a:srgbClr val="C00000"/>
                </a:solidFill>
                <a:latin typeface="Georgia" pitchFamily="18" charset="0"/>
              </a:rPr>
              <a:t>spiritless man, anaemic, and</a:t>
            </a:r>
            <a:r>
              <a:rPr lang="en-GB" sz="1600" b="1" u="sng" dirty="0">
                <a:solidFill>
                  <a:srgbClr val="C00000"/>
                </a:solidFill>
                <a:latin typeface="Georgia" pitchFamily="18" charset="0"/>
              </a:rPr>
              <a:t> </a:t>
            </a:r>
            <a:r>
              <a:rPr lang="en-GB" sz="1600" b="1" u="sng" dirty="0" smtClean="0">
                <a:solidFill>
                  <a:srgbClr val="C00000"/>
                </a:solidFill>
                <a:latin typeface="Georgia" pitchFamily="18" charset="0"/>
              </a:rPr>
              <a:t>faintly handsome</a:t>
            </a:r>
            <a:r>
              <a:rPr lang="en-GB" sz="1600" dirty="0" smtClean="0">
                <a:latin typeface="Georgia" pitchFamily="18" charset="0"/>
              </a:rPr>
              <a:t>. When he saw us a </a:t>
            </a:r>
            <a:r>
              <a:rPr lang="en-GB" sz="1600" b="1" u="sng" dirty="0" smtClean="0">
                <a:solidFill>
                  <a:srgbClr val="C00000"/>
                </a:solidFill>
                <a:latin typeface="Georgia" pitchFamily="18" charset="0"/>
              </a:rPr>
              <a:t>damp gleam of hope </a:t>
            </a:r>
            <a:r>
              <a:rPr lang="en-GB" sz="1600" dirty="0" smtClean="0">
                <a:latin typeface="Georgia" pitchFamily="18" charset="0"/>
              </a:rPr>
              <a:t>sprang into his light blue eyes.</a:t>
            </a:r>
            <a:br>
              <a:rPr lang="en-GB" sz="1600" dirty="0" smtClean="0">
                <a:latin typeface="Georgia" pitchFamily="18" charset="0"/>
              </a:rPr>
            </a:br>
            <a:r>
              <a:rPr lang="en-GB" sz="1600" dirty="0" smtClean="0">
                <a:latin typeface="Georgia" pitchFamily="18" charset="0"/>
              </a:rPr>
              <a:t>"Hello, Wilson, old man," said Tom, slapping him jovially on the shoulder. "How's business?"</a:t>
            </a:r>
            <a:br>
              <a:rPr lang="en-GB" sz="1600" dirty="0" smtClean="0">
                <a:latin typeface="Georgia" pitchFamily="18" charset="0"/>
              </a:rPr>
            </a:br>
            <a:r>
              <a:rPr lang="en-GB" sz="1600" dirty="0" smtClean="0">
                <a:latin typeface="Georgia" pitchFamily="18" charset="0"/>
              </a:rPr>
              <a:t>"I can't complain," answered Wilson </a:t>
            </a:r>
            <a:r>
              <a:rPr lang="en-GB" sz="1600" b="1" u="sng" dirty="0" smtClean="0">
                <a:solidFill>
                  <a:srgbClr val="C00000"/>
                </a:solidFill>
                <a:latin typeface="Georgia" pitchFamily="18" charset="0"/>
              </a:rPr>
              <a:t>unconvincingly</a:t>
            </a:r>
            <a:r>
              <a:rPr lang="en-GB" sz="1600" dirty="0" smtClean="0">
                <a:latin typeface="Georgia" pitchFamily="18" charset="0"/>
              </a:rPr>
              <a:t>. "When are you going to sell me that car?“</a:t>
            </a:r>
          </a:p>
          <a:p>
            <a:pPr marL="0" indent="0">
              <a:buNone/>
            </a:pPr>
            <a:r>
              <a:rPr lang="en-GB" sz="1600" dirty="0" smtClean="0">
                <a:latin typeface="Georgia" pitchFamily="18" charset="0"/>
              </a:rPr>
              <a:t>"Next week; I've got my man working on it now."</a:t>
            </a:r>
            <a:r>
              <a:rPr lang="en-GB" sz="1600" dirty="0" smtClean="0"/>
              <a:t/>
            </a:r>
            <a:br>
              <a:rPr lang="en-GB" sz="1600" dirty="0" smtClean="0"/>
            </a:br>
            <a:r>
              <a:rPr lang="en-GB" sz="1600" dirty="0" smtClean="0"/>
              <a:t>"Works </a:t>
            </a:r>
            <a:r>
              <a:rPr lang="en-GB" sz="1600" dirty="0" smtClean="0">
                <a:latin typeface="Georgia" pitchFamily="18" charset="0"/>
              </a:rPr>
              <a:t>pretty slow, don't he?"</a:t>
            </a:r>
            <a:br>
              <a:rPr lang="en-GB" sz="1600" dirty="0" smtClean="0">
                <a:latin typeface="Georgia" pitchFamily="18" charset="0"/>
              </a:rPr>
            </a:br>
            <a:r>
              <a:rPr lang="en-GB" sz="1600" dirty="0" smtClean="0">
                <a:latin typeface="Georgia" pitchFamily="18" charset="0"/>
              </a:rPr>
              <a:t>"No, he doesn't," said Tom coldly. "And if you feel that way about it, maybe I'd better sell it somewhere else after all."</a:t>
            </a:r>
            <a:br>
              <a:rPr lang="en-GB" sz="1600" dirty="0" smtClean="0">
                <a:latin typeface="Georgia" pitchFamily="18" charset="0"/>
              </a:rPr>
            </a:br>
            <a:r>
              <a:rPr lang="en-GB" sz="1600" dirty="0" smtClean="0">
                <a:latin typeface="Georgia" pitchFamily="18" charset="0"/>
              </a:rPr>
              <a:t>"I don't mean that," explained Wilson quickly. "I just meant----"</a:t>
            </a:r>
            <a:br>
              <a:rPr lang="en-GB" sz="1600" dirty="0" smtClean="0">
                <a:latin typeface="Georgia" pitchFamily="18" charset="0"/>
              </a:rPr>
            </a:br>
            <a:r>
              <a:rPr lang="en-GB" sz="1600" dirty="0" smtClean="0">
                <a:latin typeface="Georgia" pitchFamily="18" charset="0"/>
              </a:rPr>
              <a:t>His voice faded off …</a:t>
            </a:r>
          </a:p>
          <a:p>
            <a:pPr marL="0" indent="0">
              <a:buNone/>
            </a:pPr>
            <a:endParaRPr lang="en-GB" sz="1600" dirty="0" smtClean="0">
              <a:latin typeface="Georgia" pitchFamily="18" charset="0"/>
            </a:endParaRPr>
          </a:p>
          <a:p>
            <a:pPr marL="0" indent="0">
              <a:buNone/>
            </a:pPr>
            <a:r>
              <a:rPr lang="en-GB" sz="1600" dirty="0" smtClean="0">
                <a:latin typeface="Georgia" pitchFamily="18" charset="0"/>
              </a:rPr>
              <a:t>…"Oh, sure," agreed Wilson hurriedly and went toward the little office, </a:t>
            </a:r>
            <a:r>
              <a:rPr lang="en-GB" sz="1600" b="1" u="sng" dirty="0" smtClean="0">
                <a:solidFill>
                  <a:srgbClr val="C00000"/>
                </a:solidFill>
                <a:latin typeface="Georgia" pitchFamily="18" charset="0"/>
              </a:rPr>
              <a:t>mingling immediately with the cement colour of the walls. </a:t>
            </a:r>
            <a:r>
              <a:rPr lang="en-GB" sz="1600" dirty="0" smtClean="0">
                <a:latin typeface="Georgia" pitchFamily="18" charset="0"/>
              </a:rPr>
              <a:t>A </a:t>
            </a:r>
            <a:r>
              <a:rPr lang="en-GB" sz="1600" b="1" u="sng" dirty="0" smtClean="0">
                <a:solidFill>
                  <a:srgbClr val="C00000"/>
                </a:solidFill>
                <a:latin typeface="Georgia" pitchFamily="18" charset="0"/>
              </a:rPr>
              <a:t>white ashen dust veiled </a:t>
            </a:r>
            <a:r>
              <a:rPr lang="en-GB" sz="1600" dirty="0" smtClean="0">
                <a:latin typeface="Georgia" pitchFamily="18" charset="0"/>
              </a:rPr>
              <a:t>his dark suit and his </a:t>
            </a:r>
            <a:r>
              <a:rPr lang="en-GB" sz="1600" b="1" u="sng" dirty="0" smtClean="0">
                <a:solidFill>
                  <a:srgbClr val="C00000"/>
                </a:solidFill>
                <a:latin typeface="Georgia" pitchFamily="18" charset="0"/>
              </a:rPr>
              <a:t>pale hair </a:t>
            </a:r>
            <a:r>
              <a:rPr lang="en-GB" sz="1600" dirty="0" smtClean="0">
                <a:latin typeface="Georgia" pitchFamily="18" charset="0"/>
              </a:rPr>
              <a:t>as it veiled everything in the vicinity--except his wife, who moved close to Tom.</a:t>
            </a:r>
            <a:endParaRPr lang="en-GB" sz="1600" dirty="0">
              <a:latin typeface="Georgia" pitchFamily="18" charset="0"/>
            </a:endParaRPr>
          </a:p>
        </p:txBody>
      </p:sp>
      <p:sp>
        <p:nvSpPr>
          <p:cNvPr id="7" name="TextBox 6"/>
          <p:cNvSpPr txBox="1"/>
          <p:nvPr/>
        </p:nvSpPr>
        <p:spPr>
          <a:xfrm>
            <a:off x="0" y="5373216"/>
            <a:ext cx="9144000" cy="1477328"/>
          </a:xfrm>
          <a:prstGeom prst="rect">
            <a:avLst/>
          </a:prstGeom>
          <a:noFill/>
        </p:spPr>
        <p:txBody>
          <a:bodyPr wrap="square" rtlCol="0">
            <a:spAutoFit/>
          </a:bodyPr>
          <a:lstStyle/>
          <a:p>
            <a:pPr marL="342900" indent="-342900">
              <a:buFont typeface="+mj-lt"/>
              <a:buAutoNum type="arabicPeriod"/>
            </a:pPr>
            <a:r>
              <a:rPr lang="en-GB" dirty="0" smtClean="0">
                <a:solidFill>
                  <a:schemeClr val="bg1"/>
                </a:solidFill>
              </a:rPr>
              <a:t>How does Wilson compare with the characters we have met so far?</a:t>
            </a:r>
          </a:p>
          <a:p>
            <a:pPr marL="342900" indent="-342900">
              <a:buFont typeface="+mj-lt"/>
              <a:buAutoNum type="arabicPeriod"/>
            </a:pPr>
            <a:r>
              <a:rPr lang="en-GB" dirty="0" smtClean="0">
                <a:solidFill>
                  <a:schemeClr val="bg1"/>
                </a:solidFill>
              </a:rPr>
              <a:t>Connect Wilson with his surroundings. What do we learn about his social status from his environment? Where does he belong in the great American Dream?</a:t>
            </a:r>
          </a:p>
          <a:p>
            <a:pPr marL="342900" indent="-342900">
              <a:buFont typeface="+mj-lt"/>
              <a:buAutoNum type="arabicPeriod"/>
            </a:pPr>
            <a:r>
              <a:rPr lang="en-GB" dirty="0" smtClean="0">
                <a:solidFill>
                  <a:schemeClr val="bg1"/>
                </a:solidFill>
              </a:rPr>
              <a:t>Fitzgerald creates motifs (meanings which are suggested by recurrent words and images). What image has been created of Wilson in this introduction to his character? </a:t>
            </a:r>
            <a:endParaRPr lang="en-GB" dirty="0">
              <a:solidFill>
                <a:schemeClr val="bg1"/>
              </a:solidFill>
            </a:endParaRPr>
          </a:p>
        </p:txBody>
      </p:sp>
    </p:spTree>
    <p:extLst>
      <p:ext uri="{BB962C8B-B14F-4D97-AF65-F5344CB8AC3E}">
        <p14:creationId xmlns:p14="http://schemas.microsoft.com/office/powerpoint/2010/main" val="27656593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2044</Words>
  <Application>Microsoft Office PowerPoint</Application>
  <PresentationFormat>On-screen Show (4:3)</PresentationFormat>
  <Paragraphs>158</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Summarising Chapter 2 Think, pair, share. </vt:lpstr>
      <vt:lpstr>Presentations </vt:lpstr>
      <vt:lpstr>Daisy and Gatsby </vt:lpstr>
      <vt:lpstr>Chapter Summary</vt:lpstr>
      <vt:lpstr>PowerPoint Presentation</vt:lpstr>
      <vt:lpstr>PowerPoint Presentation</vt:lpstr>
      <vt:lpstr>The Valley of Ashes</vt:lpstr>
      <vt:lpstr>The Valley of Ashes – Lack of Colour and Definition in the Landscape</vt:lpstr>
      <vt:lpstr>PowerPoint Presentation</vt:lpstr>
      <vt:lpstr>Patterns of Imagery </vt:lpstr>
      <vt:lpstr>AO3: Interpretations</vt:lpstr>
      <vt:lpstr>The Eyes of Dr T.J. Eckleberg</vt:lpstr>
      <vt:lpstr>The Eyes of Dr T. J. Eckleberg</vt:lpstr>
      <vt:lpstr>Revision Questions </vt:lpstr>
      <vt:lpstr>Home learning </vt:lpstr>
      <vt:lpstr>The Building Blocks of Narrative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Summarising Chapter 2</dc:title>
  <dc:creator>Wolf</dc:creator>
  <cp:lastModifiedBy>Magna Carta School</cp:lastModifiedBy>
  <cp:revision>12</cp:revision>
  <dcterms:modified xsi:type="dcterms:W3CDTF">2013-09-27T15:53:27Z</dcterms:modified>
</cp:coreProperties>
</file>