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4" r:id="rId7"/>
    <p:sldId id="263" r:id="rId8"/>
    <p:sldId id="265" r:id="rId9"/>
    <p:sldId id="267" r:id="rId10"/>
    <p:sldId id="266"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9A1F3-D69B-4C3E-9B19-A5F38CD82124}" type="datetimeFigureOut">
              <a:rPr lang="en-GB" smtClean="0"/>
              <a:pPr/>
              <a:t>11/12/2012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28668-87A9-4548-A9A3-ADD056CBE1F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9A1F3-D69B-4C3E-9B19-A5F38CD82124}" type="datetimeFigureOut">
              <a:rPr lang="en-GB" smtClean="0"/>
              <a:pPr/>
              <a:t>11/12/2012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28668-87A9-4548-A9A3-ADD056CBE1F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284984"/>
            <a:ext cx="7772400" cy="1470025"/>
          </a:xfrm>
        </p:spPr>
        <p:txBody>
          <a:bodyPr/>
          <a:lstStyle/>
          <a:p>
            <a:r>
              <a:rPr lang="en-GB" b="1" u="sng" dirty="0" smtClean="0">
                <a:solidFill>
                  <a:srgbClr val="FF0000"/>
                </a:solidFill>
                <a:effectLst>
                  <a:outerShdw blurRad="38100" dist="38100" dir="2700000" algn="tl">
                    <a:srgbClr val="000000">
                      <a:alpha val="43137"/>
                    </a:srgbClr>
                  </a:outerShdw>
                </a:effectLst>
              </a:rPr>
              <a:t>Entry task:</a:t>
            </a:r>
            <a:r>
              <a:rPr lang="en-GB" b="1" dirty="0" smtClean="0"/>
              <a:t/>
            </a:r>
            <a:br>
              <a:rPr lang="en-GB" b="1" dirty="0" smtClean="0"/>
            </a:br>
            <a:r>
              <a:rPr lang="en-GB" b="1" dirty="0" smtClean="0"/>
              <a:t>target sheets</a:t>
            </a:r>
            <a:endParaRPr lang="en-GB" b="1" dirty="0"/>
          </a:p>
        </p:txBody>
      </p:sp>
      <p:sp>
        <p:nvSpPr>
          <p:cNvPr id="3" name="Subtitle 2"/>
          <p:cNvSpPr>
            <a:spLocks noGrp="1"/>
          </p:cNvSpPr>
          <p:nvPr>
            <p:ph type="subTitle" idx="1"/>
          </p:nvPr>
        </p:nvSpPr>
        <p:spPr>
          <a:xfrm>
            <a:off x="1403648" y="4725144"/>
            <a:ext cx="6400800" cy="1752600"/>
          </a:xfrm>
        </p:spPr>
        <p:txBody>
          <a:bodyPr>
            <a:normAutofit fontScale="92500" lnSpcReduction="10000"/>
          </a:bodyPr>
          <a:lstStyle/>
          <a:p>
            <a:r>
              <a:rPr lang="en-GB" b="1" dirty="0" smtClean="0"/>
              <a:t>Using past essays, complete the sheet given to you. This is to be stored at the front of your folder, and will be referred back to.</a:t>
            </a:r>
            <a:endParaRPr lang="en-GB" b="1" dirty="0"/>
          </a:p>
        </p:txBody>
      </p:sp>
      <p:sp>
        <p:nvSpPr>
          <p:cNvPr id="4" name="Oval 3"/>
          <p:cNvSpPr/>
          <p:nvPr/>
        </p:nvSpPr>
        <p:spPr>
          <a:xfrm>
            <a:off x="755576" y="404664"/>
            <a:ext cx="7632848" cy="2304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FF00"/>
                </a:solidFill>
              </a:rPr>
              <a:t>L.O.</a:t>
            </a:r>
          </a:p>
          <a:p>
            <a:pPr algn="ctr"/>
            <a:r>
              <a:rPr lang="en-GB" sz="2800" b="1" dirty="0" smtClean="0"/>
              <a:t>To prepare </a:t>
            </a:r>
            <a:r>
              <a:rPr lang="en-GB" sz="2800" b="1" dirty="0" smtClean="0"/>
              <a:t>a small presentation on a specific aspect of the text</a:t>
            </a:r>
            <a:endParaRPr lang="en-GB" sz="2800" b="1" dirty="0"/>
          </a:p>
        </p:txBody>
      </p:sp>
      <p:sp>
        <p:nvSpPr>
          <p:cNvPr id="5" name="Rectangle 4"/>
          <p:cNvSpPr/>
          <p:nvPr/>
        </p:nvSpPr>
        <p:spPr>
          <a:xfrm rot="610969">
            <a:off x="467544" y="2708920"/>
            <a:ext cx="237626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B050"/>
                </a:solidFill>
              </a:rPr>
              <a:t>DOPPELGANGERS </a:t>
            </a:r>
            <a:endParaRPr lang="en-GB" b="1" dirty="0">
              <a:solidFill>
                <a:srgbClr val="00B050"/>
              </a:solidFill>
            </a:endParaRPr>
          </a:p>
        </p:txBody>
      </p:sp>
      <p:sp>
        <p:nvSpPr>
          <p:cNvPr id="6" name="Rectangle 5"/>
          <p:cNvSpPr/>
          <p:nvPr/>
        </p:nvSpPr>
        <p:spPr>
          <a:xfrm rot="21260439">
            <a:off x="6394812" y="2680667"/>
            <a:ext cx="237626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B050"/>
                </a:solidFill>
              </a:rPr>
              <a:t>FRAME NARRATIVES</a:t>
            </a:r>
            <a:endParaRPr lang="en-GB"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1143000"/>
          </a:xfrm>
        </p:spPr>
        <p:txBody>
          <a:bodyPr/>
          <a:lstStyle/>
          <a:p>
            <a:r>
              <a:rPr lang="en-GB" b="1" dirty="0" smtClean="0"/>
              <a:t>REVIEW</a:t>
            </a:r>
            <a:endParaRPr lang="en-GB" b="1" dirty="0"/>
          </a:p>
        </p:txBody>
      </p:sp>
      <p:sp>
        <p:nvSpPr>
          <p:cNvPr id="3" name="Content Placeholder 2"/>
          <p:cNvSpPr>
            <a:spLocks noGrp="1"/>
          </p:cNvSpPr>
          <p:nvPr>
            <p:ph idx="1"/>
          </p:nvPr>
        </p:nvSpPr>
        <p:spPr/>
        <p:txBody>
          <a:bodyPr/>
          <a:lstStyle/>
          <a:p>
            <a:r>
              <a:rPr lang="en-GB" dirty="0" smtClean="0"/>
              <a:t>Back to back questioning!</a:t>
            </a:r>
          </a:p>
          <a:p>
            <a:endParaRPr lang="en-GB" dirty="0"/>
          </a:p>
          <a:p>
            <a:pPr>
              <a:buNone/>
            </a:pPr>
            <a:r>
              <a:rPr lang="en-GB" dirty="0" smtClean="0"/>
              <a:t> </a:t>
            </a:r>
            <a:r>
              <a:rPr lang="en-GB" b="1" dirty="0" smtClean="0">
                <a:solidFill>
                  <a:srgbClr val="FF0000"/>
                </a:solidFill>
              </a:rPr>
              <a:t>IN </a:t>
            </a:r>
            <a:r>
              <a:rPr lang="en-GB" b="1" u="sng" dirty="0" smtClean="0">
                <a:solidFill>
                  <a:srgbClr val="FF0000"/>
                </a:solidFill>
              </a:rPr>
              <a:t>5 WORDS </a:t>
            </a:r>
            <a:r>
              <a:rPr lang="en-GB" b="1" dirty="0" smtClean="0">
                <a:solidFill>
                  <a:srgbClr val="FF0000"/>
                </a:solidFill>
              </a:rPr>
              <a:t>DESCRIBE…</a:t>
            </a:r>
          </a:p>
          <a:p>
            <a:pPr>
              <a:buNone/>
            </a:pPr>
            <a:endParaRPr lang="en-GB" b="1" dirty="0">
              <a:solidFill>
                <a:srgbClr val="FF0000"/>
              </a:solidFill>
            </a:endParaRPr>
          </a:p>
          <a:p>
            <a:pPr>
              <a:buNone/>
            </a:pPr>
            <a:endParaRPr lang="en-GB" b="1" dirty="0">
              <a:solidFill>
                <a:srgbClr val="FF0000"/>
              </a:solidFill>
            </a:endParaRPr>
          </a:p>
        </p:txBody>
      </p:sp>
      <p:sp>
        <p:nvSpPr>
          <p:cNvPr id="4" name="Oval 3"/>
          <p:cNvSpPr/>
          <p:nvPr/>
        </p:nvSpPr>
        <p:spPr>
          <a:xfrm>
            <a:off x="1115616" y="4005064"/>
            <a:ext cx="48965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DOPPLEGANGERS</a:t>
            </a:r>
            <a:endParaRPr lang="en-GB" dirty="0"/>
          </a:p>
        </p:txBody>
      </p:sp>
      <p:sp>
        <p:nvSpPr>
          <p:cNvPr id="5" name="Oval 4"/>
          <p:cNvSpPr/>
          <p:nvPr/>
        </p:nvSpPr>
        <p:spPr>
          <a:xfrm>
            <a:off x="2699792" y="5445224"/>
            <a:ext cx="48965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SUBLIME</a:t>
            </a:r>
            <a:endParaRPr lang="en-GB" dirty="0"/>
          </a:p>
        </p:txBody>
      </p:sp>
      <p:sp>
        <p:nvSpPr>
          <p:cNvPr id="6" name="Oval 5"/>
          <p:cNvSpPr/>
          <p:nvPr/>
        </p:nvSpPr>
        <p:spPr>
          <a:xfrm>
            <a:off x="3707904" y="3212976"/>
            <a:ext cx="48965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FRAME NARRATIVE</a:t>
            </a:r>
            <a:endParaRPr lang="en-GB" dirty="0"/>
          </a:p>
        </p:txBody>
      </p:sp>
      <p:sp>
        <p:nvSpPr>
          <p:cNvPr id="7" name="Oval 6"/>
          <p:cNvSpPr/>
          <p:nvPr/>
        </p:nvSpPr>
        <p:spPr>
          <a:xfrm>
            <a:off x="3923928" y="4509120"/>
            <a:ext cx="48965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GOTHIC</a:t>
            </a:r>
            <a:endParaRPr lang="en-GB" dirty="0"/>
          </a:p>
        </p:txBody>
      </p:sp>
      <p:sp>
        <p:nvSpPr>
          <p:cNvPr id="8" name="Oval 7"/>
          <p:cNvSpPr/>
          <p:nvPr/>
        </p:nvSpPr>
        <p:spPr>
          <a:xfrm>
            <a:off x="0" y="4869160"/>
            <a:ext cx="48965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MARY SHELLEY</a:t>
            </a:r>
            <a:endParaRPr lang="en-GB" dirty="0"/>
          </a:p>
        </p:txBody>
      </p:sp>
      <p:pic>
        <p:nvPicPr>
          <p:cNvPr id="9" name="Content Placeholder 7" descr="photo (10).JPG"/>
          <p:cNvPicPr>
            <a:picLocks noChangeAspect="1"/>
          </p:cNvPicPr>
          <p:nvPr/>
        </p:nvPicPr>
        <p:blipFill>
          <a:blip r:embed="rId2" cstate="print"/>
          <a:stretch>
            <a:fillRect/>
          </a:stretch>
        </p:blipFill>
        <p:spPr>
          <a:xfrm>
            <a:off x="5508104" y="0"/>
            <a:ext cx="3635896" cy="27144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tx2"/>
                </a:solidFill>
              </a:rPr>
              <a:t>Chapter 20 – Victor’s internal meditations</a:t>
            </a:r>
            <a:endParaRPr lang="en-GB" b="1" dirty="0">
              <a:solidFill>
                <a:schemeClr val="tx2"/>
              </a:solidFill>
            </a:endParaRPr>
          </a:p>
        </p:txBody>
      </p:sp>
      <p:sp>
        <p:nvSpPr>
          <p:cNvPr id="3" name="Content Placeholder 2"/>
          <p:cNvSpPr>
            <a:spLocks noGrp="1"/>
          </p:cNvSpPr>
          <p:nvPr>
            <p:ph idx="1"/>
          </p:nvPr>
        </p:nvSpPr>
        <p:spPr>
          <a:xfrm>
            <a:off x="467544" y="2348880"/>
            <a:ext cx="8229600" cy="4997152"/>
          </a:xfrm>
        </p:spPr>
        <p:txBody>
          <a:bodyPr>
            <a:normAutofit fontScale="62500" lnSpcReduction="20000"/>
          </a:bodyPr>
          <a:lstStyle/>
          <a:p>
            <a:r>
              <a:rPr lang="en-GB" b="1" dirty="0"/>
              <a:t>They might even hate each other; the creature who already lived loathed his own deformity, and might he not conceive a greater abhorrence for it when it came before his eyes in the female form? She also might turn with disgust from him to the superior beauty of man; she might quit him, and he be again alone, exasperated by the fresh provocation of being deserted by one of his own species. Even if they were to leave Europe and inhabit the deserts of the new world, yet one of the first results of those sympathies for which the daemon thirsted would be children, and a race of devils would be propagated upon the earth who might make the very existence of the species of man a condition precarious and full of terror. Had I right, for my own benefit, to inflict this curse upon everlasting generations? I had before been moved by the sophisms of the being I had created; I had been struck senseless by his fiendish threats; but now, for the first time, the wickedness of my promise burst upon me; I shuddered to think that future ages might curse me as their pest, whose selfishness had not hesitated to buy its own peace at the price, perhaps, of the existence of the whole human race.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b="1" dirty="0" smtClean="0">
                <a:solidFill>
                  <a:srgbClr val="FF0000"/>
                </a:solidFill>
              </a:rPr>
              <a:t>Outcomes</a:t>
            </a:r>
            <a:r>
              <a:rPr lang="en-GB" dirty="0" smtClean="0"/>
              <a:t>:</a:t>
            </a:r>
          </a:p>
          <a:p>
            <a:endParaRPr lang="en-GB" dirty="0"/>
          </a:p>
          <a:p>
            <a:pPr>
              <a:buNone/>
            </a:pPr>
            <a:r>
              <a:rPr lang="en-GB" dirty="0" smtClean="0"/>
              <a:t>    </a:t>
            </a:r>
            <a:r>
              <a:rPr lang="en-GB" b="1" dirty="0" smtClean="0">
                <a:solidFill>
                  <a:schemeClr val="accent1">
                    <a:lumMod val="75000"/>
                  </a:schemeClr>
                </a:solidFill>
              </a:rPr>
              <a:t>All </a:t>
            </a:r>
            <a:r>
              <a:rPr lang="en-GB" dirty="0" smtClean="0">
                <a:solidFill>
                  <a:schemeClr val="accent1">
                    <a:lumMod val="75000"/>
                  </a:schemeClr>
                </a:solidFill>
              </a:rPr>
              <a:t>will have explored a specific narrative concept in relation to ‘Frankenstein’ generally</a:t>
            </a:r>
            <a:r>
              <a:rPr lang="en-GB" dirty="0" smtClean="0"/>
              <a:t>.</a:t>
            </a:r>
          </a:p>
          <a:p>
            <a:pPr>
              <a:buNone/>
            </a:pPr>
            <a:r>
              <a:rPr lang="en-GB" dirty="0"/>
              <a:t> </a:t>
            </a:r>
            <a:r>
              <a:rPr lang="en-GB" dirty="0" smtClean="0"/>
              <a:t>   </a:t>
            </a:r>
            <a:r>
              <a:rPr lang="en-GB" b="1" dirty="0" smtClean="0"/>
              <a:t>Most</a:t>
            </a:r>
            <a:r>
              <a:rPr lang="en-GB" dirty="0" smtClean="0"/>
              <a:t> will have used carefully selected quotations from Shelley’s novel to support ideas.</a:t>
            </a:r>
          </a:p>
          <a:p>
            <a:pPr>
              <a:buNone/>
            </a:pPr>
            <a:r>
              <a:rPr lang="en-GB" dirty="0"/>
              <a:t> </a:t>
            </a:r>
            <a:r>
              <a:rPr lang="en-GB" dirty="0" smtClean="0"/>
              <a:t>   </a:t>
            </a:r>
            <a:r>
              <a:rPr lang="en-GB" b="1" dirty="0" smtClean="0">
                <a:solidFill>
                  <a:srgbClr val="00B050"/>
                </a:solidFill>
              </a:rPr>
              <a:t>Some</a:t>
            </a:r>
            <a:r>
              <a:rPr lang="en-GB" dirty="0" smtClean="0">
                <a:solidFill>
                  <a:srgbClr val="00B050"/>
                </a:solidFill>
              </a:rPr>
              <a:t> will have also incorporated new literary vocabulary into their ideas and explanations.</a:t>
            </a:r>
            <a:endParaRPr lang="en-GB" dirty="0">
              <a:solidFill>
                <a:srgbClr val="00B050"/>
              </a:solidFill>
            </a:endParaRPr>
          </a:p>
        </p:txBody>
      </p:sp>
      <p:pic>
        <p:nvPicPr>
          <p:cNvPr id="4" name="Content Placeholder 7" descr="photo (10).JPG"/>
          <p:cNvPicPr>
            <a:picLocks noChangeAspect="1"/>
          </p:cNvPicPr>
          <p:nvPr/>
        </p:nvPicPr>
        <p:blipFill>
          <a:blip r:embed="rId2" cstate="print"/>
          <a:stretch>
            <a:fillRect/>
          </a:stretch>
        </p:blipFill>
        <p:spPr>
          <a:xfrm>
            <a:off x="5508104" y="0"/>
            <a:ext cx="3635896" cy="271449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Task 1</a:t>
            </a:r>
            <a:endParaRPr lang="en-GB" b="1" u="sng" dirty="0">
              <a:solidFill>
                <a:srgbClr val="FF0000"/>
              </a:solidFill>
            </a:endParaRPr>
          </a:p>
        </p:txBody>
      </p:sp>
      <p:pic>
        <p:nvPicPr>
          <p:cNvPr id="4" name="Content Placeholder 7" descr="photo (10).JPG"/>
          <p:cNvPicPr>
            <a:picLocks noChangeAspect="1"/>
          </p:cNvPicPr>
          <p:nvPr/>
        </p:nvPicPr>
        <p:blipFill>
          <a:blip r:embed="rId2" cstate="print"/>
          <a:stretch>
            <a:fillRect/>
          </a:stretch>
        </p:blipFill>
        <p:spPr>
          <a:xfrm>
            <a:off x="5508104" y="0"/>
            <a:ext cx="3635896" cy="2714495"/>
          </a:xfrm>
          <a:prstGeom prst="rect">
            <a:avLst/>
          </a:prstGeom>
        </p:spPr>
      </p:pic>
      <p:sp>
        <p:nvSpPr>
          <p:cNvPr id="5" name="Content Placeholder 4"/>
          <p:cNvSpPr>
            <a:spLocks noGrp="1"/>
          </p:cNvSpPr>
          <p:nvPr>
            <p:ph idx="1"/>
          </p:nvPr>
        </p:nvSpPr>
        <p:spPr/>
        <p:txBody>
          <a:bodyPr/>
          <a:lstStyle/>
          <a:p>
            <a:r>
              <a:rPr lang="en-GB" dirty="0" smtClean="0"/>
              <a:t>In your groups, use your </a:t>
            </a:r>
          </a:p>
          <a:p>
            <a:pPr>
              <a:buNone/>
            </a:pPr>
            <a:r>
              <a:rPr lang="en-GB" dirty="0" smtClean="0"/>
              <a:t>booklet to consider your new </a:t>
            </a:r>
          </a:p>
          <a:p>
            <a:pPr>
              <a:buNone/>
            </a:pPr>
            <a:r>
              <a:rPr lang="en-GB" dirty="0" smtClean="0"/>
              <a:t>narrative concept. You will present this new idea </a:t>
            </a:r>
          </a:p>
          <a:p>
            <a:pPr>
              <a:buNone/>
            </a:pPr>
            <a:r>
              <a:rPr lang="en-GB" dirty="0" smtClean="0"/>
              <a:t>to the class in relation to </a:t>
            </a:r>
            <a:r>
              <a:rPr lang="en-GB" i="1" dirty="0" smtClean="0"/>
              <a:t>Frankenstein</a:t>
            </a:r>
            <a:r>
              <a:rPr lang="en-GB" dirty="0" smtClean="0"/>
              <a:t>.</a:t>
            </a:r>
            <a:endParaRPr lang="en-GB" dirty="0"/>
          </a:p>
        </p:txBody>
      </p:sp>
      <p:sp>
        <p:nvSpPr>
          <p:cNvPr id="6" name="Rectangle 5"/>
          <p:cNvSpPr/>
          <p:nvPr/>
        </p:nvSpPr>
        <p:spPr>
          <a:xfrm>
            <a:off x="611560" y="4337720"/>
            <a:ext cx="8208912" cy="25202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lumMod val="95000"/>
                    <a:lumOff val="5000"/>
                  </a:schemeClr>
                </a:solidFill>
              </a:rPr>
              <a:t>GROUPS:</a:t>
            </a:r>
          </a:p>
          <a:p>
            <a:pPr algn="ctr"/>
            <a:r>
              <a:rPr lang="en-GB" sz="2400" b="1" dirty="0" err="1" smtClean="0">
                <a:solidFill>
                  <a:schemeClr val="tx1"/>
                </a:solidFill>
              </a:rPr>
              <a:t>Ayub</a:t>
            </a:r>
            <a:r>
              <a:rPr lang="en-GB" sz="2400" b="1" dirty="0" smtClean="0">
                <a:solidFill>
                  <a:schemeClr val="tx1"/>
                </a:solidFill>
              </a:rPr>
              <a:t>, </a:t>
            </a:r>
            <a:r>
              <a:rPr lang="en-GB" sz="2400" b="1" dirty="0" err="1" smtClean="0">
                <a:solidFill>
                  <a:schemeClr val="tx1"/>
                </a:solidFill>
              </a:rPr>
              <a:t>Samatar</a:t>
            </a:r>
            <a:r>
              <a:rPr lang="en-GB" sz="2400" b="1" dirty="0" smtClean="0">
                <a:solidFill>
                  <a:schemeClr val="tx1"/>
                </a:solidFill>
              </a:rPr>
              <a:t>: </a:t>
            </a:r>
            <a:r>
              <a:rPr lang="en-GB" sz="2400" b="1" u="sng" dirty="0" smtClean="0">
                <a:solidFill>
                  <a:schemeClr val="accent2">
                    <a:lumMod val="50000"/>
                  </a:schemeClr>
                </a:solidFill>
              </a:rPr>
              <a:t>Shelley’s </a:t>
            </a:r>
            <a:r>
              <a:rPr lang="en-GB" sz="2400" b="1" u="sng" dirty="0">
                <a:solidFill>
                  <a:schemeClr val="accent2">
                    <a:lumMod val="50000"/>
                  </a:schemeClr>
                </a:solidFill>
              </a:rPr>
              <a:t>use of ‘doppelgangers</a:t>
            </a:r>
            <a:r>
              <a:rPr lang="en-GB" sz="2400" b="1" u="sng" dirty="0" smtClean="0">
                <a:solidFill>
                  <a:schemeClr val="accent2">
                    <a:lumMod val="50000"/>
                  </a:schemeClr>
                </a:solidFill>
              </a:rPr>
              <a:t>’</a:t>
            </a:r>
          </a:p>
          <a:p>
            <a:pPr algn="ctr"/>
            <a:r>
              <a:rPr lang="en-GB" sz="2400" b="1" dirty="0" err="1" smtClean="0">
                <a:solidFill>
                  <a:schemeClr val="tx1"/>
                </a:solidFill>
              </a:rPr>
              <a:t>Akhila</a:t>
            </a:r>
            <a:r>
              <a:rPr lang="en-GB" sz="2400" b="1" dirty="0" smtClean="0">
                <a:solidFill>
                  <a:schemeClr val="tx1"/>
                </a:solidFill>
              </a:rPr>
              <a:t>, </a:t>
            </a:r>
            <a:r>
              <a:rPr lang="en-GB" sz="2400" b="1" dirty="0" err="1" smtClean="0">
                <a:solidFill>
                  <a:schemeClr val="tx1"/>
                </a:solidFill>
              </a:rPr>
              <a:t>Hassrat</a:t>
            </a:r>
            <a:r>
              <a:rPr lang="en-GB" sz="2400" b="1" dirty="0" smtClean="0">
                <a:solidFill>
                  <a:schemeClr val="tx1"/>
                </a:solidFill>
              </a:rPr>
              <a:t>: </a:t>
            </a:r>
            <a:r>
              <a:rPr lang="en-GB" sz="2400" b="1" u="sng" dirty="0" smtClean="0">
                <a:solidFill>
                  <a:schemeClr val="tx2">
                    <a:lumMod val="75000"/>
                  </a:schemeClr>
                </a:solidFill>
              </a:rPr>
              <a:t>Shelley’s </a:t>
            </a:r>
            <a:r>
              <a:rPr lang="en-GB" sz="2400" b="1" u="sng" dirty="0">
                <a:solidFill>
                  <a:schemeClr val="tx2">
                    <a:lumMod val="75000"/>
                  </a:schemeClr>
                </a:solidFill>
              </a:rPr>
              <a:t>use of ‘The Frame Narrative</a:t>
            </a:r>
            <a:r>
              <a:rPr lang="en-GB" sz="2400" b="1" u="sng" dirty="0" smtClean="0">
                <a:solidFill>
                  <a:schemeClr val="tx2">
                    <a:lumMod val="75000"/>
                  </a:schemeClr>
                </a:solidFill>
              </a:rPr>
              <a:t>’</a:t>
            </a:r>
          </a:p>
          <a:p>
            <a:pPr algn="ctr"/>
            <a:r>
              <a:rPr lang="en-GB" sz="2400" b="1" dirty="0" err="1" smtClean="0">
                <a:solidFill>
                  <a:schemeClr val="tx1"/>
                </a:solidFill>
              </a:rPr>
              <a:t>Ravneet</a:t>
            </a:r>
            <a:r>
              <a:rPr lang="en-GB" sz="2400" b="1" dirty="0" smtClean="0">
                <a:solidFill>
                  <a:schemeClr val="tx1"/>
                </a:solidFill>
              </a:rPr>
              <a:t>, </a:t>
            </a:r>
            <a:r>
              <a:rPr lang="en-GB" sz="2400" b="1" dirty="0" err="1" smtClean="0">
                <a:solidFill>
                  <a:schemeClr val="tx1"/>
                </a:solidFill>
              </a:rPr>
              <a:t>Katerina</a:t>
            </a:r>
            <a:r>
              <a:rPr lang="en-GB" sz="2400" b="1" dirty="0" smtClean="0">
                <a:solidFill>
                  <a:schemeClr val="tx1"/>
                </a:solidFill>
              </a:rPr>
              <a:t>, </a:t>
            </a:r>
            <a:r>
              <a:rPr lang="en-GB" sz="2400" b="1" dirty="0" err="1" smtClean="0">
                <a:solidFill>
                  <a:schemeClr val="tx1"/>
                </a:solidFill>
              </a:rPr>
              <a:t>Dharmishta</a:t>
            </a:r>
            <a:r>
              <a:rPr lang="en-GB" sz="2400" b="1" dirty="0" smtClean="0">
                <a:solidFill>
                  <a:schemeClr val="tx1"/>
                </a:solidFill>
              </a:rPr>
              <a:t>: </a:t>
            </a:r>
            <a:r>
              <a:rPr lang="en-GB" sz="2400" b="1" u="sng" dirty="0" smtClean="0">
                <a:solidFill>
                  <a:srgbClr val="C00000"/>
                </a:solidFill>
              </a:rPr>
              <a:t>Is </a:t>
            </a:r>
            <a:r>
              <a:rPr lang="en-GB" sz="2400" b="1" i="1" u="sng" dirty="0" smtClean="0">
                <a:solidFill>
                  <a:srgbClr val="C00000"/>
                </a:solidFill>
              </a:rPr>
              <a:t>Frankenstein</a:t>
            </a:r>
            <a:r>
              <a:rPr lang="en-GB" sz="2400" b="1" u="sng" dirty="0" smtClean="0">
                <a:solidFill>
                  <a:srgbClr val="C00000"/>
                </a:solidFill>
              </a:rPr>
              <a:t> Gothic?</a:t>
            </a:r>
          </a:p>
          <a:p>
            <a:pPr algn="ctr"/>
            <a:r>
              <a:rPr lang="en-GB" sz="2400" b="1" dirty="0" err="1" smtClean="0">
                <a:solidFill>
                  <a:schemeClr val="tx1"/>
                </a:solidFill>
              </a:rPr>
              <a:t>Michala</a:t>
            </a:r>
            <a:r>
              <a:rPr lang="en-GB" sz="2400" b="1" dirty="0" smtClean="0">
                <a:solidFill>
                  <a:schemeClr val="tx1"/>
                </a:solidFill>
              </a:rPr>
              <a:t>, </a:t>
            </a:r>
            <a:r>
              <a:rPr lang="en-GB" sz="2400" b="1" dirty="0" err="1" smtClean="0">
                <a:solidFill>
                  <a:schemeClr val="tx1"/>
                </a:solidFill>
              </a:rPr>
              <a:t>Parminder</a:t>
            </a:r>
            <a:r>
              <a:rPr lang="en-GB" sz="2400" b="1" dirty="0" smtClean="0">
                <a:solidFill>
                  <a:schemeClr val="tx1"/>
                </a:solidFill>
              </a:rPr>
              <a:t>, </a:t>
            </a:r>
            <a:r>
              <a:rPr lang="en-GB" sz="2400" b="1" dirty="0" err="1" smtClean="0">
                <a:solidFill>
                  <a:schemeClr val="tx1"/>
                </a:solidFill>
              </a:rPr>
              <a:t>Hardeep</a:t>
            </a:r>
            <a:r>
              <a:rPr lang="en-GB" sz="2400" b="1" dirty="0" smtClean="0">
                <a:solidFill>
                  <a:schemeClr val="tx1"/>
                </a:solidFill>
              </a:rPr>
              <a:t>: </a:t>
            </a:r>
            <a:r>
              <a:rPr lang="en-GB" sz="2400" b="1" u="sng" dirty="0" smtClean="0">
                <a:solidFill>
                  <a:schemeClr val="accent2">
                    <a:lumMod val="50000"/>
                  </a:schemeClr>
                </a:solidFill>
              </a:rPr>
              <a:t>Language in </a:t>
            </a:r>
            <a:r>
              <a:rPr lang="en-GB" sz="2400" b="1" i="1" u="sng" dirty="0" smtClean="0">
                <a:solidFill>
                  <a:schemeClr val="accent2">
                    <a:lumMod val="50000"/>
                  </a:schemeClr>
                </a:solidFill>
              </a:rPr>
              <a:t>Frankenstein</a:t>
            </a:r>
            <a:endParaRPr lang="en-GB" sz="2400" b="1" i="1" dirty="0">
              <a:solidFill>
                <a:schemeClr val="accent2">
                  <a:lumMod val="50000"/>
                </a:schemeClr>
              </a:solidFill>
            </a:endParaRPr>
          </a:p>
          <a:p>
            <a:pPr algn="ctr"/>
            <a:endParaRPr lang="en-GB" sz="2400" dirty="0">
              <a:solidFill>
                <a:schemeClr val="accent2">
                  <a:lumMod val="50000"/>
                </a:schemeClr>
              </a:solidFill>
            </a:endParaRPr>
          </a:p>
          <a:p>
            <a:pPr algn="ct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5987008" cy="1143000"/>
          </a:xfrm>
        </p:spPr>
        <p:txBody>
          <a:bodyPr/>
          <a:lstStyle/>
          <a:p>
            <a:r>
              <a:rPr lang="en-GB" b="1" dirty="0" smtClean="0"/>
              <a:t>CHECKPOINT</a:t>
            </a:r>
            <a:endParaRPr lang="en-GB" b="1" dirty="0"/>
          </a:p>
        </p:txBody>
      </p:sp>
      <p:sp>
        <p:nvSpPr>
          <p:cNvPr id="3" name="Content Placeholder 2"/>
          <p:cNvSpPr>
            <a:spLocks noGrp="1"/>
          </p:cNvSpPr>
          <p:nvPr>
            <p:ph idx="1"/>
          </p:nvPr>
        </p:nvSpPr>
        <p:spPr/>
        <p:txBody>
          <a:bodyPr>
            <a:normAutofit fontScale="92500" lnSpcReduction="10000"/>
          </a:bodyPr>
          <a:lstStyle/>
          <a:p>
            <a:r>
              <a:rPr lang="en-GB" b="1" dirty="0" smtClean="0">
                <a:solidFill>
                  <a:srgbClr val="FF0000"/>
                </a:solidFill>
              </a:rPr>
              <a:t>Which outcomes will </a:t>
            </a:r>
            <a:r>
              <a:rPr lang="en-GB" b="1" u="sng" dirty="0" smtClean="0">
                <a:solidFill>
                  <a:srgbClr val="FF0000"/>
                </a:solidFill>
              </a:rPr>
              <a:t>you </a:t>
            </a:r>
          </a:p>
          <a:p>
            <a:pPr>
              <a:buNone/>
            </a:pPr>
            <a:r>
              <a:rPr lang="en-GB" b="1" dirty="0">
                <a:solidFill>
                  <a:srgbClr val="FF0000"/>
                </a:solidFill>
              </a:rPr>
              <a:t> </a:t>
            </a:r>
            <a:r>
              <a:rPr lang="en-GB" b="1" dirty="0" smtClean="0">
                <a:solidFill>
                  <a:srgbClr val="FF0000"/>
                </a:solidFill>
              </a:rPr>
              <a:t>   have achieved?</a:t>
            </a:r>
            <a:endParaRPr lang="en-GB" dirty="0" smtClean="0"/>
          </a:p>
          <a:p>
            <a:pPr>
              <a:buNone/>
            </a:pPr>
            <a:endParaRPr lang="en-GB" dirty="0"/>
          </a:p>
          <a:p>
            <a:pPr>
              <a:buNone/>
            </a:pPr>
            <a:r>
              <a:rPr lang="en-GB" dirty="0" smtClean="0"/>
              <a:t>    </a:t>
            </a:r>
            <a:r>
              <a:rPr lang="en-GB" b="1" i="1" dirty="0" smtClean="0">
                <a:solidFill>
                  <a:schemeClr val="accent1">
                    <a:lumMod val="75000"/>
                  </a:schemeClr>
                </a:solidFill>
              </a:rPr>
              <a:t>All</a:t>
            </a:r>
            <a:r>
              <a:rPr lang="en-GB" i="1" dirty="0" smtClean="0">
                <a:solidFill>
                  <a:schemeClr val="accent1">
                    <a:lumMod val="75000"/>
                  </a:schemeClr>
                </a:solidFill>
              </a:rPr>
              <a:t> will have explored a specific narrative concept in relation to ‘Frankenstein’ generally</a:t>
            </a:r>
            <a:r>
              <a:rPr lang="en-GB" i="1" dirty="0" smtClean="0"/>
              <a:t>.</a:t>
            </a:r>
          </a:p>
          <a:p>
            <a:pPr>
              <a:buNone/>
            </a:pPr>
            <a:r>
              <a:rPr lang="en-GB" i="1" dirty="0"/>
              <a:t> </a:t>
            </a:r>
            <a:r>
              <a:rPr lang="en-GB" i="1" dirty="0" smtClean="0"/>
              <a:t>   </a:t>
            </a:r>
            <a:r>
              <a:rPr lang="en-GB" b="1" i="1" dirty="0" smtClean="0"/>
              <a:t>Most</a:t>
            </a:r>
            <a:r>
              <a:rPr lang="en-GB" i="1" dirty="0" smtClean="0"/>
              <a:t> will have used carefully selected quotations from Shelley’s novel to support ideas.</a:t>
            </a:r>
          </a:p>
          <a:p>
            <a:pPr>
              <a:buNone/>
            </a:pPr>
            <a:r>
              <a:rPr lang="en-GB" i="1" dirty="0"/>
              <a:t> </a:t>
            </a:r>
            <a:r>
              <a:rPr lang="en-GB" i="1" dirty="0" smtClean="0"/>
              <a:t>   </a:t>
            </a:r>
            <a:r>
              <a:rPr lang="en-GB" b="1" i="1" dirty="0" smtClean="0">
                <a:solidFill>
                  <a:srgbClr val="00B050"/>
                </a:solidFill>
              </a:rPr>
              <a:t>Some</a:t>
            </a:r>
            <a:r>
              <a:rPr lang="en-GB" i="1" dirty="0" smtClean="0">
                <a:solidFill>
                  <a:srgbClr val="00B050"/>
                </a:solidFill>
              </a:rPr>
              <a:t> will have also incorporated new literary vocabulary into their ideas and explanations.</a:t>
            </a:r>
            <a:endParaRPr lang="en-GB" i="1" dirty="0">
              <a:solidFill>
                <a:srgbClr val="00B050"/>
              </a:solidFill>
            </a:endParaRPr>
          </a:p>
        </p:txBody>
      </p:sp>
      <p:pic>
        <p:nvPicPr>
          <p:cNvPr id="4" name="Content Placeholder 7" descr="photo (10).JPG"/>
          <p:cNvPicPr>
            <a:picLocks noChangeAspect="1"/>
          </p:cNvPicPr>
          <p:nvPr/>
        </p:nvPicPr>
        <p:blipFill>
          <a:blip r:embed="rId2" cstate="print"/>
          <a:stretch>
            <a:fillRect/>
          </a:stretch>
        </p:blipFill>
        <p:spPr>
          <a:xfrm>
            <a:off x="5508104" y="0"/>
            <a:ext cx="3635896" cy="271449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4608512" cy="1143000"/>
          </a:xfrm>
        </p:spPr>
        <p:txBody>
          <a:bodyPr>
            <a:normAutofit fontScale="90000"/>
          </a:bodyPr>
          <a:lstStyle/>
          <a:p>
            <a:r>
              <a:rPr lang="en-GB" b="1" dirty="0" smtClean="0"/>
              <a:t>Share what you have explored…</a:t>
            </a:r>
            <a:endParaRPr lang="en-GB" b="1" dirty="0"/>
          </a:p>
        </p:txBody>
      </p:sp>
      <p:sp>
        <p:nvSpPr>
          <p:cNvPr id="3" name="Content Placeholder 2"/>
          <p:cNvSpPr>
            <a:spLocks noGrp="1"/>
          </p:cNvSpPr>
          <p:nvPr>
            <p:ph idx="1"/>
          </p:nvPr>
        </p:nvSpPr>
        <p:spPr>
          <a:xfrm rot="21386460">
            <a:off x="-337507" y="3367948"/>
            <a:ext cx="9773520" cy="4525963"/>
          </a:xfrm>
        </p:spPr>
        <p:txBody>
          <a:bodyPr>
            <a:normAutofit/>
          </a:bodyPr>
          <a:lstStyle/>
          <a:p>
            <a:pPr>
              <a:buNone/>
            </a:pPr>
            <a:endParaRPr lang="en-GB" dirty="0"/>
          </a:p>
          <a:p>
            <a:pPr>
              <a:buNone/>
            </a:pPr>
            <a:r>
              <a:rPr lang="en-GB" dirty="0" smtClean="0"/>
              <a:t>    </a:t>
            </a:r>
            <a:r>
              <a:rPr lang="en-GB" b="1" i="1" dirty="0" smtClean="0">
                <a:solidFill>
                  <a:schemeClr val="accent1">
                    <a:lumMod val="75000"/>
                  </a:schemeClr>
                </a:solidFill>
              </a:rPr>
              <a:t>All</a:t>
            </a:r>
            <a:r>
              <a:rPr lang="en-GB" i="1" dirty="0" smtClean="0">
                <a:solidFill>
                  <a:schemeClr val="accent1">
                    <a:lumMod val="75000"/>
                  </a:schemeClr>
                </a:solidFill>
              </a:rPr>
              <a:t>  -  how else could this idea relate to ‘Frankenstein’?</a:t>
            </a:r>
            <a:endParaRPr lang="en-GB" i="1" dirty="0" smtClean="0"/>
          </a:p>
          <a:p>
            <a:pPr>
              <a:buNone/>
            </a:pPr>
            <a:r>
              <a:rPr lang="en-GB" i="1" dirty="0"/>
              <a:t> </a:t>
            </a:r>
            <a:r>
              <a:rPr lang="en-GB" i="1" dirty="0" smtClean="0"/>
              <a:t>   </a:t>
            </a:r>
            <a:r>
              <a:rPr lang="en-GB" b="1" i="1" dirty="0" smtClean="0"/>
              <a:t>Most</a:t>
            </a:r>
            <a:r>
              <a:rPr lang="en-GB" i="1" dirty="0" smtClean="0"/>
              <a:t> – what quotations from Shelley’s novel could be used to support these ideas?</a:t>
            </a:r>
          </a:p>
          <a:p>
            <a:pPr>
              <a:buNone/>
            </a:pPr>
            <a:r>
              <a:rPr lang="en-GB" i="1" dirty="0"/>
              <a:t> </a:t>
            </a:r>
            <a:r>
              <a:rPr lang="en-GB" i="1" dirty="0" smtClean="0"/>
              <a:t>   </a:t>
            </a:r>
            <a:r>
              <a:rPr lang="en-GB" b="1" i="1" dirty="0" smtClean="0">
                <a:solidFill>
                  <a:srgbClr val="00B050"/>
                </a:solidFill>
              </a:rPr>
              <a:t>Some</a:t>
            </a:r>
            <a:r>
              <a:rPr lang="en-GB" i="1" dirty="0" smtClean="0">
                <a:solidFill>
                  <a:srgbClr val="00B050"/>
                </a:solidFill>
              </a:rPr>
              <a:t> – what literary terminology links to these ideas?</a:t>
            </a:r>
            <a:endParaRPr lang="en-GB" i="1" dirty="0">
              <a:solidFill>
                <a:srgbClr val="00B050"/>
              </a:solidFill>
            </a:endParaRPr>
          </a:p>
        </p:txBody>
      </p:sp>
      <p:pic>
        <p:nvPicPr>
          <p:cNvPr id="4" name="Content Placeholder 7" descr="photo (10).JPG"/>
          <p:cNvPicPr>
            <a:picLocks noChangeAspect="1"/>
          </p:cNvPicPr>
          <p:nvPr/>
        </p:nvPicPr>
        <p:blipFill>
          <a:blip r:embed="rId2" cstate="print"/>
          <a:stretch>
            <a:fillRect/>
          </a:stretch>
        </p:blipFill>
        <p:spPr>
          <a:xfrm>
            <a:off x="5508104" y="0"/>
            <a:ext cx="3635896" cy="2714495"/>
          </a:xfrm>
          <a:prstGeom prst="rect">
            <a:avLst/>
          </a:prstGeom>
        </p:spPr>
      </p:pic>
      <p:sp>
        <p:nvSpPr>
          <p:cNvPr id="5" name="Rectangle 4"/>
          <p:cNvSpPr/>
          <p:nvPr/>
        </p:nvSpPr>
        <p:spPr>
          <a:xfrm>
            <a:off x="467544" y="1628800"/>
            <a:ext cx="4752528"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Char char="-"/>
            </a:pPr>
            <a:r>
              <a:rPr lang="en-GB" sz="3200" b="1" dirty="0" smtClean="0">
                <a:solidFill>
                  <a:srgbClr val="FF0000"/>
                </a:solidFill>
                <a:effectLst>
                  <a:outerShdw blurRad="38100" dist="38100" dir="2700000" algn="tl">
                    <a:srgbClr val="000000">
                      <a:alpha val="43137"/>
                    </a:srgbClr>
                  </a:outerShdw>
                </a:effectLst>
              </a:rPr>
              <a:t>CLARITY OF COMMUNICATION…</a:t>
            </a:r>
          </a:p>
          <a:p>
            <a:pPr algn="ctr">
              <a:buFontTx/>
              <a:buChar char="-"/>
            </a:pPr>
            <a:r>
              <a:rPr lang="en-GB" sz="3200" b="1" dirty="0" smtClean="0"/>
              <a:t>AS IN THE CONNECTOR, BE CONCISE AND CLEAR!</a:t>
            </a:r>
            <a:endParaRPr lang="en-GB"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7170" name="Picture 2"/>
          <p:cNvPicPr>
            <a:picLocks noGrp="1" noChangeAspect="1" noChangeArrowheads="1"/>
          </p:cNvPicPr>
          <p:nvPr>
            <p:ph idx="1"/>
          </p:nvPr>
        </p:nvPicPr>
        <p:blipFill>
          <a:blip r:embed="rId2" cstate="print"/>
          <a:srcRect l="11816" t="16542" r="16589" b="16636"/>
          <a:stretch>
            <a:fillRect/>
          </a:stretch>
        </p:blipFill>
        <p:spPr bwMode="auto">
          <a:xfrm>
            <a:off x="146624" y="559836"/>
            <a:ext cx="8997376" cy="6298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b="1" u="sng" dirty="0" smtClean="0">
                <a:solidFill>
                  <a:srgbClr val="FF0000"/>
                </a:solidFill>
              </a:rPr>
              <a:t>Home learning:</a:t>
            </a:r>
          </a:p>
          <a:p>
            <a:endParaRPr lang="en-GB" dirty="0"/>
          </a:p>
          <a:p>
            <a:r>
              <a:rPr lang="en-GB" b="1" dirty="0" smtClean="0"/>
              <a:t>MUST</a:t>
            </a:r>
            <a:r>
              <a:rPr lang="en-GB" dirty="0" smtClean="0"/>
              <a:t>: Using your new terminology sheet, ensure you arrive to tomorrow’s practice essay lesson ready to use some of these terms.</a:t>
            </a:r>
          </a:p>
          <a:p>
            <a:endParaRPr lang="en-GB" dirty="0"/>
          </a:p>
          <a:p>
            <a:r>
              <a:rPr lang="en-GB" b="1" dirty="0" smtClean="0">
                <a:solidFill>
                  <a:schemeClr val="tx2"/>
                </a:solidFill>
              </a:rPr>
              <a:t>Extension</a:t>
            </a:r>
            <a:r>
              <a:rPr lang="en-GB" dirty="0" smtClean="0">
                <a:solidFill>
                  <a:schemeClr val="tx2"/>
                </a:solidFill>
              </a:rPr>
              <a:t>: Have a look on 4od at the Shelley special!</a:t>
            </a:r>
          </a:p>
          <a:p>
            <a:endParaRPr lang="en-GB" dirty="0"/>
          </a:p>
          <a:p>
            <a:endParaRPr lang="en-GB" dirty="0"/>
          </a:p>
        </p:txBody>
      </p:sp>
      <p:pic>
        <p:nvPicPr>
          <p:cNvPr id="4" name="Content Placeholder 7" descr="photo (10).JPG"/>
          <p:cNvPicPr>
            <a:picLocks noChangeAspect="1"/>
          </p:cNvPicPr>
          <p:nvPr/>
        </p:nvPicPr>
        <p:blipFill>
          <a:blip r:embed="rId2" cstate="print"/>
          <a:stretch>
            <a:fillRect/>
          </a:stretch>
        </p:blipFill>
        <p:spPr>
          <a:xfrm>
            <a:off x="5508104" y="0"/>
            <a:ext cx="3635896" cy="271449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852936"/>
            <a:ext cx="8229600" cy="5257800"/>
          </a:xfrm>
        </p:spPr>
        <p:txBody>
          <a:bodyPr>
            <a:normAutofit fontScale="70000" lnSpcReduction="20000"/>
          </a:bodyPr>
          <a:lstStyle/>
          <a:p>
            <a:pPr>
              <a:buNone/>
            </a:pPr>
            <a:r>
              <a:rPr lang="en-GB" b="1" u="sng" dirty="0" smtClean="0">
                <a:solidFill>
                  <a:srgbClr val="FF0000"/>
                </a:solidFill>
              </a:rPr>
              <a:t>CRITERIA (Band 6) </a:t>
            </a:r>
          </a:p>
          <a:p>
            <a:r>
              <a:rPr lang="en-GB" b="1" dirty="0" smtClean="0"/>
              <a:t>AO1 </a:t>
            </a:r>
            <a:r>
              <a:rPr lang="en-GB" b="1" dirty="0" smtClean="0">
                <a:solidFill>
                  <a:srgbClr val="FF0000"/>
                </a:solidFill>
              </a:rPr>
              <a:t>use of appropriate critical vocabulary and technically fluent style/well structured and coherent argument/always relevant with very sharp focus on task/confidently ranges around texts </a:t>
            </a:r>
          </a:p>
          <a:p>
            <a:r>
              <a:rPr lang="en-GB" b="1" dirty="0" smtClean="0"/>
              <a:t>AO2 </a:t>
            </a:r>
            <a:r>
              <a:rPr lang="en-GB" b="1" dirty="0" smtClean="0">
                <a:solidFill>
                  <a:srgbClr val="FF0000"/>
                </a:solidFill>
              </a:rPr>
              <a:t>exploration and analysis of key aspects of form, structure and language with perceptive evaluation of how they shape meanings</a:t>
            </a:r>
          </a:p>
          <a:p>
            <a:r>
              <a:rPr lang="en-GB" b="1" dirty="0" smtClean="0"/>
              <a:t>AO3 </a:t>
            </a:r>
            <a:r>
              <a:rPr lang="en-GB" b="1" dirty="0" smtClean="0">
                <a:solidFill>
                  <a:srgbClr val="FF0000"/>
                </a:solidFill>
              </a:rPr>
              <a:t>detailed and perceptive understanding of issues raised through connections between texts/perceptive consideration of different interpretations of texts with sharp evaluation of their strengths and weaknesses/excellent selection of supportive references</a:t>
            </a:r>
          </a:p>
          <a:p>
            <a:r>
              <a:rPr lang="en-GB" b="1" dirty="0" smtClean="0"/>
              <a:t>AO4 </a:t>
            </a:r>
            <a:r>
              <a:rPr lang="en-GB" b="1" dirty="0" smtClean="0">
                <a:solidFill>
                  <a:srgbClr val="FF0000"/>
                </a:solidFill>
              </a:rPr>
              <a:t>excellent understanding of a range of contextual factors with specific, detailed links between context/texts/task</a:t>
            </a:r>
            <a:endParaRPr lang="en-GB" b="1" dirty="0">
              <a:solidFill>
                <a:srgbClr val="FF0000"/>
              </a:solidFill>
            </a:endParaRPr>
          </a:p>
        </p:txBody>
      </p:sp>
      <p:sp>
        <p:nvSpPr>
          <p:cNvPr id="4" name="Rectangle 3"/>
          <p:cNvSpPr/>
          <p:nvPr/>
        </p:nvSpPr>
        <p:spPr>
          <a:xfrm>
            <a:off x="0" y="836712"/>
            <a:ext cx="9144000" cy="1938992"/>
          </a:xfrm>
          <a:prstGeom prst="rect">
            <a:avLst/>
          </a:prstGeom>
          <a:solidFill>
            <a:srgbClr val="FFFF00"/>
          </a:solidFill>
        </p:spPr>
        <p:txBody>
          <a:bodyPr wrap="square">
            <a:spAutoFit/>
          </a:bodyPr>
          <a:lstStyle/>
          <a:p>
            <a:pPr>
              <a:buNone/>
            </a:pPr>
            <a:r>
              <a:rPr lang="en-GB" sz="2400" b="1" i="1" u="sng" dirty="0" smtClean="0">
                <a:solidFill>
                  <a:schemeClr val="accent1">
                    <a:lumMod val="75000"/>
                  </a:schemeClr>
                </a:solidFill>
                <a:effectLst>
                  <a:outerShdw blurRad="38100" dist="38100" dir="2700000" algn="tl">
                    <a:srgbClr val="000000">
                      <a:alpha val="43137"/>
                    </a:srgbClr>
                  </a:outerShdw>
                </a:effectLst>
              </a:rPr>
              <a:t>All </a:t>
            </a:r>
            <a:r>
              <a:rPr lang="en-GB" sz="2400" b="1" i="1" dirty="0" smtClean="0">
                <a:solidFill>
                  <a:schemeClr val="accent1">
                    <a:lumMod val="75000"/>
                  </a:schemeClr>
                </a:solidFill>
              </a:rPr>
              <a:t>– consider ideas such as doppelgangers, frame narratives, the Gothic and language in ‘Frankenstein’</a:t>
            </a:r>
            <a:r>
              <a:rPr lang="en-GB" sz="2400" b="1" i="1" dirty="0" smtClean="0"/>
              <a:t>.</a:t>
            </a:r>
          </a:p>
          <a:p>
            <a:pPr>
              <a:buNone/>
            </a:pPr>
            <a:r>
              <a:rPr lang="en-GB" sz="2400" b="1" i="1" dirty="0" smtClean="0">
                <a:effectLst>
                  <a:outerShdw blurRad="38100" dist="38100" dir="2700000" algn="tl">
                    <a:srgbClr val="000000">
                      <a:alpha val="43137"/>
                    </a:srgbClr>
                  </a:outerShdw>
                </a:effectLst>
              </a:rPr>
              <a:t>    </a:t>
            </a:r>
            <a:r>
              <a:rPr lang="en-GB" sz="2400" b="1" i="1" u="sng" dirty="0" smtClean="0">
                <a:effectLst>
                  <a:outerShdw blurRad="38100" dist="38100" dir="2700000" algn="tl">
                    <a:srgbClr val="000000">
                      <a:alpha val="43137"/>
                    </a:srgbClr>
                  </a:outerShdw>
                </a:effectLst>
              </a:rPr>
              <a:t>Most  </a:t>
            </a:r>
            <a:r>
              <a:rPr lang="en-GB" sz="2400" b="1" i="1" dirty="0" smtClean="0"/>
              <a:t>- use carefully selected quotations from Shelley’s novel</a:t>
            </a:r>
          </a:p>
          <a:p>
            <a:pPr>
              <a:buNone/>
            </a:pPr>
            <a:r>
              <a:rPr lang="en-GB" sz="2400" b="1" i="1" dirty="0" smtClean="0"/>
              <a:t>           </a:t>
            </a:r>
            <a:r>
              <a:rPr lang="en-GB" sz="2400" b="1" i="1" u="sng" dirty="0" smtClean="0">
                <a:solidFill>
                  <a:srgbClr val="00B050"/>
                </a:solidFill>
                <a:effectLst>
                  <a:outerShdw blurRad="38100" dist="38100" dir="2700000" algn="tl">
                    <a:srgbClr val="000000">
                      <a:alpha val="43137"/>
                    </a:srgbClr>
                  </a:outerShdw>
                </a:effectLst>
              </a:rPr>
              <a:t>Some</a:t>
            </a:r>
            <a:r>
              <a:rPr lang="en-GB" sz="2400" b="1" i="1" dirty="0" smtClean="0">
                <a:solidFill>
                  <a:srgbClr val="00B050"/>
                </a:solidFill>
                <a:effectLst>
                  <a:outerShdw blurRad="38100" dist="38100" dir="2700000" algn="tl">
                    <a:srgbClr val="000000">
                      <a:alpha val="43137"/>
                    </a:srgbClr>
                  </a:outerShdw>
                </a:effectLst>
              </a:rPr>
              <a:t> </a:t>
            </a:r>
            <a:r>
              <a:rPr lang="en-GB" sz="2400" b="1" i="1" dirty="0" smtClean="0">
                <a:solidFill>
                  <a:srgbClr val="00B050"/>
                </a:solidFill>
              </a:rPr>
              <a:t>-  incorporate literary vocabulary into your essay to              	analyse, express ideas and explain concepts.</a:t>
            </a:r>
            <a:endParaRPr lang="en-GB" sz="2400" b="1" i="1" dirty="0">
              <a:solidFill>
                <a:srgbClr val="00B050"/>
              </a:solidFill>
            </a:endParaRPr>
          </a:p>
        </p:txBody>
      </p:sp>
      <p:sp>
        <p:nvSpPr>
          <p:cNvPr id="2" name="Title 1"/>
          <p:cNvSpPr>
            <a:spLocks noGrp="1"/>
          </p:cNvSpPr>
          <p:nvPr>
            <p:ph type="title"/>
          </p:nvPr>
        </p:nvSpPr>
        <p:spPr>
          <a:xfrm rot="207072">
            <a:off x="-26113" y="-41226"/>
            <a:ext cx="9144000" cy="1143000"/>
          </a:xfrm>
        </p:spPr>
        <p:txBody>
          <a:bodyPr>
            <a:normAutofit/>
          </a:bodyPr>
          <a:lstStyle/>
          <a:p>
            <a:r>
              <a:rPr lang="en-GB" sz="3200" b="1" dirty="0" smtClean="0">
                <a:effectLst>
                  <a:outerShdw blurRad="38100" dist="38100" dir="2700000" algn="tl">
                    <a:srgbClr val="000000">
                      <a:alpha val="43137"/>
                    </a:srgbClr>
                  </a:outerShdw>
                </a:effectLst>
              </a:rPr>
              <a:t>WHICH AOs ARE TODAY’S OUTCOMES AIMED AT?</a:t>
            </a:r>
            <a:endParaRPr lang="en-GB"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629000"/>
          </a:xfrm>
        </p:spPr>
        <p:txBody>
          <a:bodyPr/>
          <a:lstStyle/>
          <a:p>
            <a:r>
              <a:rPr lang="en-GB" b="1" dirty="0" smtClean="0">
                <a:solidFill>
                  <a:srgbClr val="FF0000"/>
                </a:solidFill>
              </a:rPr>
              <a:t>Choose 1 or 2 small </a:t>
            </a:r>
          </a:p>
          <a:p>
            <a:pPr>
              <a:buNone/>
            </a:pPr>
            <a:r>
              <a:rPr lang="en-GB" b="1" dirty="0">
                <a:solidFill>
                  <a:srgbClr val="FF0000"/>
                </a:solidFill>
              </a:rPr>
              <a:t> </a:t>
            </a:r>
            <a:r>
              <a:rPr lang="en-GB" b="1" dirty="0" smtClean="0">
                <a:solidFill>
                  <a:srgbClr val="FF0000"/>
                </a:solidFill>
              </a:rPr>
              <a:t>   sections of the text to </a:t>
            </a:r>
          </a:p>
          <a:p>
            <a:pPr>
              <a:buNone/>
            </a:pPr>
            <a:r>
              <a:rPr lang="en-GB" b="1" dirty="0">
                <a:solidFill>
                  <a:srgbClr val="FF0000"/>
                </a:solidFill>
              </a:rPr>
              <a:t> </a:t>
            </a:r>
            <a:r>
              <a:rPr lang="en-GB" b="1" dirty="0" smtClean="0">
                <a:solidFill>
                  <a:srgbClr val="FF0000"/>
                </a:solidFill>
              </a:rPr>
              <a:t>   answer the following question:</a:t>
            </a:r>
          </a:p>
          <a:p>
            <a:pPr>
              <a:buNone/>
            </a:pPr>
            <a:endParaRPr lang="en-GB" b="1" dirty="0"/>
          </a:p>
          <a:p>
            <a:pPr>
              <a:buNone/>
            </a:pPr>
            <a:r>
              <a:rPr lang="en-GB" b="1" dirty="0" smtClean="0"/>
              <a:t>How and why does Shelley use                    ?</a:t>
            </a:r>
          </a:p>
        </p:txBody>
      </p:sp>
      <p:pic>
        <p:nvPicPr>
          <p:cNvPr id="4" name="Content Placeholder 7" descr="photo (10).JPG"/>
          <p:cNvPicPr>
            <a:picLocks noChangeAspect="1"/>
          </p:cNvPicPr>
          <p:nvPr/>
        </p:nvPicPr>
        <p:blipFill>
          <a:blip r:embed="rId2" cstate="print"/>
          <a:stretch>
            <a:fillRect/>
          </a:stretch>
        </p:blipFill>
        <p:spPr>
          <a:xfrm>
            <a:off x="5508104" y="0"/>
            <a:ext cx="3635896" cy="2714495"/>
          </a:xfrm>
          <a:prstGeom prst="rect">
            <a:avLst/>
          </a:prstGeom>
        </p:spPr>
      </p:pic>
      <p:sp>
        <p:nvSpPr>
          <p:cNvPr id="5" name="Title 4"/>
          <p:cNvSpPr>
            <a:spLocks noGrp="1"/>
          </p:cNvSpPr>
          <p:nvPr>
            <p:ph type="title"/>
          </p:nvPr>
        </p:nvSpPr>
        <p:spPr/>
        <p:txBody>
          <a:bodyPr/>
          <a:lstStyle/>
          <a:p>
            <a:endParaRPr lang="en-GB"/>
          </a:p>
        </p:txBody>
      </p:sp>
      <p:sp>
        <p:nvSpPr>
          <p:cNvPr id="6" name="Rectangle 5"/>
          <p:cNvSpPr/>
          <p:nvPr/>
        </p:nvSpPr>
        <p:spPr>
          <a:xfrm rot="21367816">
            <a:off x="16730" y="79529"/>
            <a:ext cx="237626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B050"/>
                </a:solidFill>
              </a:rPr>
              <a:t>DOPPELGANGERS </a:t>
            </a:r>
            <a:endParaRPr lang="en-GB" b="1" dirty="0">
              <a:solidFill>
                <a:srgbClr val="00B050"/>
              </a:solidFill>
            </a:endParaRPr>
          </a:p>
        </p:txBody>
      </p:sp>
      <p:sp>
        <p:nvSpPr>
          <p:cNvPr id="7" name="Rectangle 6"/>
          <p:cNvSpPr/>
          <p:nvPr/>
        </p:nvSpPr>
        <p:spPr>
          <a:xfrm rot="610969">
            <a:off x="2948023" y="205513"/>
            <a:ext cx="237626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B050"/>
                </a:solidFill>
              </a:rPr>
              <a:t>FRAME NARRATIVE</a:t>
            </a:r>
            <a:endParaRPr lang="en-GB" b="1" dirty="0">
              <a:solidFill>
                <a:srgbClr val="00B050"/>
              </a:solidFill>
            </a:endParaRPr>
          </a:p>
        </p:txBody>
      </p:sp>
      <p:sp>
        <p:nvSpPr>
          <p:cNvPr id="8" name="Rectangle 7"/>
          <p:cNvSpPr/>
          <p:nvPr/>
        </p:nvSpPr>
        <p:spPr>
          <a:xfrm>
            <a:off x="2555776" y="836712"/>
            <a:ext cx="237626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B050"/>
                </a:solidFill>
              </a:rPr>
              <a:t>GOTHIC CONVENTIONS </a:t>
            </a:r>
            <a:endParaRPr lang="en-GB" b="1" dirty="0">
              <a:solidFill>
                <a:srgbClr val="00B050"/>
              </a:solidFill>
            </a:endParaRPr>
          </a:p>
        </p:txBody>
      </p:sp>
      <p:sp>
        <p:nvSpPr>
          <p:cNvPr id="9" name="Rectangle 8"/>
          <p:cNvSpPr/>
          <p:nvPr/>
        </p:nvSpPr>
        <p:spPr>
          <a:xfrm rot="501951">
            <a:off x="29265" y="790488"/>
            <a:ext cx="237626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B050"/>
                </a:solidFill>
              </a:rPr>
              <a:t>LANGUAGE</a:t>
            </a:r>
            <a:endParaRPr lang="en-GB" b="1" dirty="0">
              <a:solidFill>
                <a:srgbClr val="00B050"/>
              </a:solidFill>
            </a:endParaRPr>
          </a:p>
        </p:txBody>
      </p:sp>
      <p:cxnSp>
        <p:nvCxnSpPr>
          <p:cNvPr id="11" name="Straight Connector 10"/>
          <p:cNvCxnSpPr/>
          <p:nvPr/>
        </p:nvCxnSpPr>
        <p:spPr>
          <a:xfrm>
            <a:off x="5796136" y="4437112"/>
            <a:ext cx="1800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768</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Entry task: target sheets</vt:lpstr>
      <vt:lpstr>Slide 2</vt:lpstr>
      <vt:lpstr>Task 1</vt:lpstr>
      <vt:lpstr>CHECKPOINT</vt:lpstr>
      <vt:lpstr>Share what you have explored…</vt:lpstr>
      <vt:lpstr>Slide 6</vt:lpstr>
      <vt:lpstr>Slide 7</vt:lpstr>
      <vt:lpstr>WHICH AOs ARE TODAY’S OUTCOMES AIMED AT?</vt:lpstr>
      <vt:lpstr>Slide 9</vt:lpstr>
      <vt:lpstr>REVIEW</vt:lpstr>
      <vt:lpstr>Chapter 20 – Victor’s internal meditations</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Entry task: target sheets</dc:title>
  <dc:creator>Teacher</dc:creator>
  <cp:lastModifiedBy>kmee</cp:lastModifiedBy>
  <cp:revision>6</cp:revision>
  <dcterms:created xsi:type="dcterms:W3CDTF">2012-11-05T19:30:59Z</dcterms:created>
  <dcterms:modified xsi:type="dcterms:W3CDTF">2012-12-11T14:56:30Z</dcterms:modified>
</cp:coreProperties>
</file>