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80" r:id="rId2"/>
    <p:sldId id="276" r:id="rId3"/>
    <p:sldId id="283" r:id="rId4"/>
    <p:sldId id="284" r:id="rId5"/>
    <p:sldId id="285" r:id="rId6"/>
    <p:sldId id="286" r:id="rId7"/>
    <p:sldId id="258" r:id="rId8"/>
    <p:sldId id="278" r:id="rId9"/>
    <p:sldId id="263" r:id="rId10"/>
    <p:sldId id="287"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8571" autoAdjust="0"/>
    <p:restoredTop sz="94737" autoAdjust="0"/>
  </p:normalViewPr>
  <p:slideViewPr>
    <p:cSldViewPr>
      <p:cViewPr>
        <p:scale>
          <a:sx n="70" d="100"/>
          <a:sy n="70" d="100"/>
        </p:scale>
        <p:origin x="-882" y="-79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3084203-C59E-46B4-8729-7DC775010314}" type="datetimeFigureOut">
              <a:rPr lang="en-US" smtClean="0"/>
              <a:pPr/>
              <a:t>4/29/2014</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13A3E2A-6B66-4A4B-82E8-212EE0CFD449}" type="slidenum">
              <a:rPr lang="en-GB" smtClean="0"/>
              <a:pPr/>
              <a:t>‹#›</a:t>
            </a:fld>
            <a:endParaRPr lang="en-GB"/>
          </a:p>
        </p:txBody>
      </p:sp>
    </p:spTree>
    <p:extLst>
      <p:ext uri="{BB962C8B-B14F-4D97-AF65-F5344CB8AC3E}">
        <p14:creationId xmlns:p14="http://schemas.microsoft.com/office/powerpoint/2010/main" val="1981108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52E7C51B-3662-44C1-922D-2789DA22230A}"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7C51B-3662-44C1-922D-2789DA22230A}"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7C51B-3662-44C1-922D-2789DA22230A}"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52E7C51B-3662-44C1-922D-2789DA22230A}"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E7C51B-3662-44C1-922D-2789DA22230A}" type="datetimeFigureOut">
              <a:rPr lang="en-US" smtClean="0"/>
              <a:pPr/>
              <a:t>4/29/2014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52E7C51B-3662-44C1-922D-2789DA22230A}"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52E7C51B-3662-44C1-922D-2789DA22230A}" type="datetimeFigureOut">
              <a:rPr lang="en-US" smtClean="0"/>
              <a:pPr/>
              <a:t>4/29/2014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52E7C51B-3662-44C1-922D-2789DA22230A}" type="datetimeFigureOut">
              <a:rPr lang="en-US" smtClean="0"/>
              <a:pPr/>
              <a:t>4/29/2014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E7C51B-3662-44C1-922D-2789DA22230A}" type="datetimeFigureOut">
              <a:rPr lang="en-US" smtClean="0"/>
              <a:pPr/>
              <a:t>4/29/2014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7C51B-3662-44C1-922D-2789DA22230A}"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E7C51B-3662-44C1-922D-2789DA22230A}" type="datetimeFigureOut">
              <a:rPr lang="en-US" smtClean="0"/>
              <a:pPr/>
              <a:t>4/29/2014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7F46F8-E4A0-4CB0-905D-9FAF98F00C97}"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E7C51B-3662-44C1-922D-2789DA22230A}" type="datetimeFigureOut">
              <a:rPr lang="en-US" smtClean="0"/>
              <a:pPr/>
              <a:t>4/29/2014</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7F46F8-E4A0-4CB0-905D-9FAF98F00C97}"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cholarcommons.usf.edu/cgi/viewcontent.cgi?article=1494&amp;context=etd"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youtube.com/watch?v=8VP5jEAP3K4" TargetMode="External"/><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t2.gstatic.com/images?q=tbn:ANd9GcSNxzX32SilPDv8OkzpBFD_36S-yX9_r25-7GDO_Bw11kcyjhNE"/>
          <p:cNvPicPr>
            <a:picLocks noChangeAspect="1" noChangeArrowheads="1"/>
          </p:cNvPicPr>
          <p:nvPr/>
        </p:nvPicPr>
        <p:blipFill>
          <a:blip r:embed="rId2" cstate="print">
            <a:lum contrast="30000"/>
          </a:blip>
          <a:srcRect/>
          <a:stretch>
            <a:fillRect/>
          </a:stretch>
        </p:blipFill>
        <p:spPr bwMode="auto">
          <a:xfrm>
            <a:off x="0" y="0"/>
            <a:ext cx="9144000" cy="6887716"/>
          </a:xfrm>
          <a:prstGeom prst="rect">
            <a:avLst/>
          </a:prstGeom>
          <a:noFill/>
        </p:spPr>
      </p:pic>
      <p:sp>
        <p:nvSpPr>
          <p:cNvPr id="2" name="Title 1"/>
          <p:cNvSpPr>
            <a:spLocks noGrp="1"/>
          </p:cNvSpPr>
          <p:nvPr>
            <p:ph type="ctrTitle"/>
          </p:nvPr>
        </p:nvSpPr>
        <p:spPr/>
        <p:txBody>
          <a:bodyPr/>
          <a:lstStyle/>
          <a:p>
            <a:r>
              <a:rPr lang="en-GB" dirty="0" smtClean="0">
                <a:solidFill>
                  <a:srgbClr val="FF0000"/>
                </a:solidFill>
              </a:rPr>
              <a:t>Horror v Terror</a:t>
            </a:r>
            <a:endParaRPr lang="en-GB" dirty="0">
              <a:solidFill>
                <a:srgbClr val="FF0000"/>
              </a:solidFill>
            </a:endParaRPr>
          </a:p>
        </p:txBody>
      </p:sp>
      <p:sp>
        <p:nvSpPr>
          <p:cNvPr id="3" name="Subtitle 2"/>
          <p:cNvSpPr>
            <a:spLocks noGrp="1"/>
          </p:cNvSpPr>
          <p:nvPr>
            <p:ph type="subTitle" idx="1"/>
          </p:nvPr>
        </p:nvSpPr>
        <p:spPr/>
        <p:txBody>
          <a:bodyPr/>
          <a:lstStyle/>
          <a:p>
            <a:endParaRPr lang="en-GB"/>
          </a:p>
        </p:txBody>
      </p:sp>
    </p:spTree>
    <p:extLst>
      <p:ext uri="{BB962C8B-B14F-4D97-AF65-F5344CB8AC3E}">
        <p14:creationId xmlns:p14="http://schemas.microsoft.com/office/powerpoint/2010/main" val="16317663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jonathanrick.com/wp-content/uploads/2002/10/heathcliff__wuthering_heights__by_kyla79.jpg"/>
          <p:cNvPicPr>
            <a:picLocks noChangeAspect="1" noChangeArrowheads="1"/>
          </p:cNvPicPr>
          <p:nvPr/>
        </p:nvPicPr>
        <p:blipFill>
          <a:blip r:embed="rId2" cstate="print"/>
          <a:srcRect/>
          <a:stretch>
            <a:fillRect/>
          </a:stretch>
        </p:blipFill>
        <p:spPr bwMode="auto">
          <a:xfrm>
            <a:off x="0" y="0"/>
            <a:ext cx="9144000" cy="6881815"/>
          </a:xfrm>
          <a:prstGeom prst="rect">
            <a:avLst/>
          </a:prstGeom>
          <a:noFill/>
        </p:spPr>
      </p:pic>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GB" dirty="0" err="1" smtClean="0"/>
              <a:t>Homelearning</a:t>
            </a:r>
            <a:endParaRPr lang="en-GB"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a:bodyPr>
          <a:lstStyle/>
          <a:p>
            <a:pPr marL="457200" lvl="1" indent="0">
              <a:buNone/>
            </a:pPr>
            <a:r>
              <a:rPr lang="en-GB" dirty="0" smtClean="0"/>
              <a:t>Find five instances of the supernatural in Wuthering Heights. Have at least five quotes with page numbers which you are ready to discuss.</a:t>
            </a:r>
          </a:p>
          <a:p>
            <a:pPr marL="457200" lvl="1" indent="0">
              <a:buNone/>
            </a:pPr>
            <a:r>
              <a:rPr lang="en-GB" dirty="0">
                <a:hlinkClick r:id="rId3"/>
              </a:rPr>
              <a:t>http://</a:t>
            </a:r>
            <a:r>
              <a:rPr lang="en-GB" dirty="0" smtClean="0">
                <a:hlinkClick r:id="rId3"/>
              </a:rPr>
              <a:t>scholarcommons.usf.edu/cgi/viewcontent.cgi?article=1494&amp;context=etd</a:t>
            </a:r>
            <a:endParaRPr lang="en-GB" dirty="0" smtClean="0"/>
          </a:p>
          <a:p>
            <a:pPr marL="457200" lvl="1" indent="0">
              <a:buNone/>
            </a:pPr>
            <a:r>
              <a:rPr lang="en-GB" smtClean="0"/>
              <a:t>What </a:t>
            </a:r>
            <a:r>
              <a:rPr lang="en-GB" dirty="0" smtClean="0"/>
              <a:t>is the role of the supernatural in Wuthering Heights?</a:t>
            </a:r>
            <a:endParaRPr lang="en-GB" dirty="0"/>
          </a:p>
        </p:txBody>
      </p:sp>
    </p:spTree>
    <p:extLst>
      <p:ext uri="{BB962C8B-B14F-4D97-AF65-F5344CB8AC3E}">
        <p14:creationId xmlns:p14="http://schemas.microsoft.com/office/powerpoint/2010/main" val="16395881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smtClean="0"/>
              <a:t>Background</a:t>
            </a: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en-GB" dirty="0"/>
              <a:t>The consensus of the difference between horror and terror has basically stayed the same since Ann Radcliffe laid out her idea of the argument in her posthumously published essay, </a:t>
            </a:r>
            <a:r>
              <a:rPr lang="en-GB" i="1" dirty="0"/>
              <a:t>On the Supernatural in Poetry</a:t>
            </a:r>
            <a:r>
              <a:rPr lang="en-GB" dirty="0"/>
              <a:t>.</a:t>
            </a:r>
          </a:p>
        </p:txBody>
      </p:sp>
    </p:spTree>
    <p:extLst>
      <p:ext uri="{BB962C8B-B14F-4D97-AF65-F5344CB8AC3E}">
        <p14:creationId xmlns:p14="http://schemas.microsoft.com/office/powerpoint/2010/main" val="19098000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smtClean="0"/>
              <a:t>AO3</a:t>
            </a: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en-GB" i="1" dirty="0" smtClean="0"/>
              <a:t>“Terror </a:t>
            </a:r>
            <a:r>
              <a:rPr lang="en-GB" i="1" dirty="0"/>
              <a:t>and horror are so far opposite, that the first expands the soul, and awakens the faculties to a high degree of life; the other contracts, freezes, and nearly annihilates them.</a:t>
            </a:r>
            <a:endParaRPr lang="en-GB" dirty="0"/>
          </a:p>
          <a:p>
            <a:r>
              <a:rPr lang="en-GB" i="1" dirty="0"/>
              <a:t>Now, if obscurity has so much effect on fiction, what must it have in real life, when to ascertain the object of our terror, is frequently to acquire the means of escaping it</a:t>
            </a:r>
            <a:r>
              <a:rPr lang="en-GB" i="1" dirty="0" smtClean="0"/>
              <a:t>.”</a:t>
            </a:r>
            <a:endParaRPr lang="en-GB" dirty="0"/>
          </a:p>
          <a:p>
            <a:endParaRPr lang="en-GB" dirty="0"/>
          </a:p>
        </p:txBody>
      </p:sp>
    </p:spTree>
    <p:extLst>
      <p:ext uri="{BB962C8B-B14F-4D97-AF65-F5344CB8AC3E}">
        <p14:creationId xmlns:p14="http://schemas.microsoft.com/office/powerpoint/2010/main" val="30247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smtClean="0"/>
              <a:t>In plan English</a:t>
            </a: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20000"/>
          </a:bodyPr>
          <a:lstStyle/>
          <a:p>
            <a:r>
              <a:rPr lang="en-GB" dirty="0"/>
              <a:t>We will say “I was terrified!” when telling a story which involves the fear of what might have happened, and we will say “I was horrified!” when we describe something unsettling which we have seen. In other words, terror is prevalent when not enough happens for the person to be “horrified” or completely unsettled by the situation, but he or she still knows enough to be afraid. Terror is the anticipation; horror is the reaction. However, you can have horror without first being terrified, just as you can be terrified without later obtaining a feeling of horror.</a:t>
            </a:r>
          </a:p>
        </p:txBody>
      </p:sp>
    </p:spTree>
    <p:extLst>
      <p:ext uri="{BB962C8B-B14F-4D97-AF65-F5344CB8AC3E}">
        <p14:creationId xmlns:p14="http://schemas.microsoft.com/office/powerpoint/2010/main" val="30247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normAutofit fontScale="90000"/>
          </a:bodyPr>
          <a:lstStyle/>
          <a:p>
            <a:r>
              <a:rPr lang="en-GB" b="1" dirty="0" smtClean="0"/>
              <a:t/>
            </a:r>
            <a:br>
              <a:rPr lang="en-GB" b="1" dirty="0" smtClean="0"/>
            </a:br>
            <a:r>
              <a:rPr lang="en-GB" b="1" dirty="0" smtClean="0"/>
              <a:t>Horror </a:t>
            </a:r>
            <a:r>
              <a:rPr lang="en-GB" b="1" dirty="0" err="1"/>
              <a:t>vs</a:t>
            </a:r>
            <a:r>
              <a:rPr lang="en-GB" b="1" dirty="0"/>
              <a:t> Terror in Hitchcock’s “Psycho”</a:t>
            </a:r>
            <a:br>
              <a:rPr lang="en-GB" b="1" dirty="0"/>
            </a:b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a:bodyPr>
          <a:lstStyle/>
          <a:p>
            <a:r>
              <a:rPr lang="en-GB" dirty="0">
                <a:hlinkClick r:id="rId3"/>
              </a:rPr>
              <a:t>https://</a:t>
            </a:r>
            <a:r>
              <a:rPr lang="en-GB" dirty="0" smtClean="0">
                <a:hlinkClick r:id="rId3"/>
              </a:rPr>
              <a:t>www.youtube.com/watch?v=8VP5jEAP3K4</a:t>
            </a:r>
            <a:endParaRPr lang="en-GB" dirty="0" smtClean="0"/>
          </a:p>
          <a:p>
            <a:endParaRPr lang="en-GB" dirty="0"/>
          </a:p>
        </p:txBody>
      </p:sp>
    </p:spTree>
    <p:extLst>
      <p:ext uri="{BB962C8B-B14F-4D97-AF65-F5344CB8AC3E}">
        <p14:creationId xmlns:p14="http://schemas.microsoft.com/office/powerpoint/2010/main" val="3024704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smtClean="0"/>
              <a:t>Difference?</a:t>
            </a: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fontScale="92500" lnSpcReduction="10000"/>
          </a:bodyPr>
          <a:lstStyle/>
          <a:p>
            <a:r>
              <a:rPr lang="en-GB" dirty="0"/>
              <a:t>Terror comes from not knowing or uncertainty. Terror is much more of a psychological matter than horror. </a:t>
            </a:r>
            <a:endParaRPr lang="en-GB" dirty="0" smtClean="0"/>
          </a:p>
          <a:p>
            <a:r>
              <a:rPr lang="en-GB" dirty="0"/>
              <a:t>Terror really makes you think. It in a sense makes you think about all the things that could go wrong, what could possibly be lurking around the corner or even how terrifying that </a:t>
            </a:r>
            <a:r>
              <a:rPr lang="en-GB" dirty="0" smtClean="0"/>
              <a:t>monster </a:t>
            </a:r>
            <a:r>
              <a:rPr lang="en-GB" dirty="0"/>
              <a:t>really is. Where as horror is witnessing the actual monster</a:t>
            </a:r>
            <a:r>
              <a:rPr lang="en-GB" dirty="0" smtClean="0"/>
              <a:t>, see </a:t>
            </a:r>
            <a:r>
              <a:rPr lang="en-GB" dirty="0"/>
              <a:t>a  gruesome murder take place or whatever the circumstance may be.</a:t>
            </a:r>
          </a:p>
        </p:txBody>
      </p:sp>
    </p:spTree>
    <p:extLst>
      <p:ext uri="{BB962C8B-B14F-4D97-AF65-F5344CB8AC3E}">
        <p14:creationId xmlns:p14="http://schemas.microsoft.com/office/powerpoint/2010/main" val="38551399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http://t3.gstatic.com/images?q=tbn:ANd9GcTCdI6UDyzIiPLjFpsm68XtkctsvC9fyadLX6U9It0IhSo97qOr"/>
          <p:cNvPicPr>
            <a:picLocks noChangeAspect="1" noChangeArrowheads="1"/>
          </p:cNvPicPr>
          <p:nvPr/>
        </p:nvPicPr>
        <p:blipFill>
          <a:blip r:embed="rId2" cstate="print"/>
          <a:srcRect/>
          <a:stretch>
            <a:fillRect/>
          </a:stretch>
        </p:blipFill>
        <p:spPr bwMode="auto">
          <a:xfrm>
            <a:off x="0" y="-1"/>
            <a:ext cx="9144000" cy="6911167"/>
          </a:xfrm>
          <a:prstGeom prst="rect">
            <a:avLst/>
          </a:prstGeom>
          <a:noFill/>
        </p:spPr>
      </p:pic>
      <p:sp>
        <p:nvSpPr>
          <p:cNvPr id="2" name="Title 1"/>
          <p:cNvSpPr>
            <a:spLocks noGrp="1"/>
          </p:cNvSpPr>
          <p:nvPr>
            <p:ph type="title"/>
          </p:nvPr>
        </p:nvSpPr>
        <p:spPr/>
        <p:style>
          <a:lnRef idx="1">
            <a:schemeClr val="dk1"/>
          </a:lnRef>
          <a:fillRef idx="2">
            <a:schemeClr val="dk1"/>
          </a:fillRef>
          <a:effectRef idx="1">
            <a:schemeClr val="dk1"/>
          </a:effectRef>
          <a:fontRef idx="minor">
            <a:schemeClr val="dk1"/>
          </a:fontRef>
        </p:style>
        <p:txBody>
          <a:bodyPr/>
          <a:lstStyle/>
          <a:p>
            <a:r>
              <a:rPr lang="en-GB" dirty="0" smtClean="0"/>
              <a:t>Terror and Horror in WH?</a:t>
            </a:r>
            <a:endParaRPr lang="en-GB" dirty="0"/>
          </a:p>
        </p:txBody>
      </p:sp>
      <p:sp>
        <p:nvSpPr>
          <p:cNvPr id="3" name="Content Placeholder 2"/>
          <p:cNvSpPr>
            <a:spLocks noGrp="1"/>
          </p:cNvSpPr>
          <p:nvPr>
            <p:ph idx="1"/>
          </p:nvPr>
        </p:nvSpPr>
        <p:spPr/>
        <p:style>
          <a:lnRef idx="1">
            <a:schemeClr val="dk1"/>
          </a:lnRef>
          <a:fillRef idx="2">
            <a:schemeClr val="dk1"/>
          </a:fillRef>
          <a:effectRef idx="1">
            <a:schemeClr val="dk1"/>
          </a:effectRef>
          <a:fontRef idx="minor">
            <a:schemeClr val="dk1"/>
          </a:fontRef>
        </p:style>
        <p:txBody>
          <a:bodyPr>
            <a:normAutofit lnSpcReduction="10000"/>
          </a:bodyPr>
          <a:lstStyle/>
          <a:p>
            <a:r>
              <a:rPr lang="en-GB" dirty="0" smtClean="0"/>
              <a:t>Can you think of passages of terror and horror in WH?</a:t>
            </a:r>
          </a:p>
          <a:p>
            <a:r>
              <a:rPr lang="en-GB" dirty="0" smtClean="0"/>
              <a:t>Pick two passages in WH – one which elicits terror and one which elicits horror</a:t>
            </a:r>
          </a:p>
          <a:p>
            <a:r>
              <a:rPr lang="en-GB" dirty="0" smtClean="0"/>
              <a:t>Using the two passages answer the question, “WH tends to inspire more terror than horror”. How far do you agree with this statement?</a:t>
            </a:r>
          </a:p>
          <a:p>
            <a:r>
              <a:rPr lang="en-GB" dirty="0" smtClean="0"/>
              <a:t>Meet the AOs</a:t>
            </a:r>
            <a:endParaRPr lang="en-GB"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images2.fanpop.com/images/photos/8000000/Heathcliff-wuthering-heights-8084364-817-1200.jpg"/>
          <p:cNvPicPr>
            <a:picLocks noChangeAspect="1" noChangeArrowheads="1"/>
          </p:cNvPicPr>
          <p:nvPr/>
        </p:nvPicPr>
        <p:blipFill>
          <a:blip r:embed="rId2" cstate="print"/>
          <a:srcRect/>
          <a:stretch>
            <a:fillRect/>
          </a:stretch>
        </p:blipFill>
        <p:spPr bwMode="auto">
          <a:xfrm>
            <a:off x="0" y="0"/>
            <a:ext cx="9144000" cy="6858000"/>
          </a:xfrm>
          <a:prstGeom prst="rect">
            <a:avLst/>
          </a:prstGeom>
          <a:noFill/>
        </p:spPr>
      </p:pic>
      <p:sp>
        <p:nvSpPr>
          <p:cNvPr id="3" name="Content Placeholder 2"/>
          <p:cNvSpPr>
            <a:spLocks noGrp="1"/>
          </p:cNvSpPr>
          <p:nvPr>
            <p:ph idx="1"/>
          </p:nvPr>
        </p:nvSpPr>
        <p:spPr/>
        <p:style>
          <a:lnRef idx="1">
            <a:schemeClr val="accent5"/>
          </a:lnRef>
          <a:fillRef idx="2">
            <a:schemeClr val="accent5"/>
          </a:fillRef>
          <a:effectRef idx="1">
            <a:schemeClr val="accent5"/>
          </a:effectRef>
          <a:fontRef idx="minor">
            <a:schemeClr val="dk1"/>
          </a:fontRef>
        </p:style>
        <p:txBody>
          <a:bodyPr>
            <a:normAutofit/>
          </a:bodyPr>
          <a:lstStyle/>
          <a:p>
            <a:pPr marL="0" indent="0">
              <a:buNone/>
            </a:pPr>
            <a:r>
              <a:rPr lang="en-GB" sz="2400" dirty="0"/>
              <a:t>A01: Articulate creative, </a:t>
            </a:r>
            <a:r>
              <a:rPr lang="en-GB" sz="2400" dirty="0" smtClean="0"/>
              <a:t>informed </a:t>
            </a:r>
            <a:r>
              <a:rPr lang="en-GB" sz="2400" dirty="0"/>
              <a:t>and </a:t>
            </a:r>
            <a:r>
              <a:rPr lang="en-GB" sz="2400" dirty="0" smtClean="0"/>
              <a:t>relevant </a:t>
            </a:r>
            <a:r>
              <a:rPr lang="en-GB" sz="2400" dirty="0"/>
              <a:t>responses </a:t>
            </a:r>
            <a:r>
              <a:rPr lang="en-GB" sz="2400" dirty="0" smtClean="0"/>
              <a:t>to </a:t>
            </a:r>
            <a:r>
              <a:rPr lang="en-GB" sz="2400" dirty="0"/>
              <a:t>literary texts, </a:t>
            </a:r>
            <a:r>
              <a:rPr lang="en-GB" sz="2400" dirty="0" smtClean="0"/>
              <a:t>using </a:t>
            </a:r>
            <a:r>
              <a:rPr lang="en-GB" sz="2400" dirty="0"/>
              <a:t>appropriate </a:t>
            </a:r>
            <a:r>
              <a:rPr lang="en-GB" sz="2400" dirty="0" smtClean="0"/>
              <a:t>terminology </a:t>
            </a:r>
            <a:r>
              <a:rPr lang="en-GB" sz="2400" dirty="0"/>
              <a:t>and </a:t>
            </a:r>
            <a:r>
              <a:rPr lang="en-GB" sz="2400" dirty="0" smtClean="0"/>
              <a:t>concepts</a:t>
            </a:r>
            <a:r>
              <a:rPr lang="en-GB" sz="2400" dirty="0"/>
              <a:t>, and </a:t>
            </a:r>
          </a:p>
          <a:p>
            <a:pPr marL="0" indent="0">
              <a:buNone/>
            </a:pPr>
            <a:r>
              <a:rPr lang="en-GB" sz="2400" dirty="0"/>
              <a:t>coherent, accurate </a:t>
            </a:r>
            <a:r>
              <a:rPr lang="en-GB" sz="2400" dirty="0" smtClean="0"/>
              <a:t>written </a:t>
            </a:r>
            <a:r>
              <a:rPr lang="en-GB" sz="2400" dirty="0"/>
              <a:t>expression. </a:t>
            </a:r>
            <a:endParaRPr lang="en-GB" sz="2400" dirty="0" smtClean="0"/>
          </a:p>
          <a:p>
            <a:pPr marL="0" indent="0">
              <a:buNone/>
            </a:pPr>
            <a:r>
              <a:rPr lang="en-GB" sz="2400" dirty="0"/>
              <a:t>A02: Demonstrate detailed </a:t>
            </a:r>
            <a:r>
              <a:rPr lang="en-GB" sz="2400" dirty="0" smtClean="0"/>
              <a:t>critical </a:t>
            </a:r>
            <a:r>
              <a:rPr lang="en-GB" sz="2400" dirty="0"/>
              <a:t>understanding </a:t>
            </a:r>
            <a:r>
              <a:rPr lang="en-GB" sz="2400" dirty="0" smtClean="0"/>
              <a:t>in </a:t>
            </a:r>
            <a:r>
              <a:rPr lang="en-GB" sz="2400" dirty="0"/>
              <a:t>analysing the ways </a:t>
            </a:r>
            <a:r>
              <a:rPr lang="en-GB" sz="2400" dirty="0" smtClean="0"/>
              <a:t>in </a:t>
            </a:r>
            <a:r>
              <a:rPr lang="en-GB" sz="2400" dirty="0"/>
              <a:t>which structure, </a:t>
            </a:r>
            <a:r>
              <a:rPr lang="en-GB" sz="2400" dirty="0" smtClean="0"/>
              <a:t>form </a:t>
            </a:r>
            <a:r>
              <a:rPr lang="en-GB" sz="2400" dirty="0"/>
              <a:t>and language </a:t>
            </a:r>
            <a:r>
              <a:rPr lang="en-GB" sz="2400" dirty="0" smtClean="0"/>
              <a:t>shape </a:t>
            </a:r>
            <a:r>
              <a:rPr lang="en-GB" sz="2400" dirty="0"/>
              <a:t>meanings in </a:t>
            </a:r>
            <a:r>
              <a:rPr lang="en-GB" sz="2400" dirty="0" smtClean="0"/>
              <a:t>literary texts.</a:t>
            </a:r>
          </a:p>
          <a:p>
            <a:pPr marL="0" indent="0">
              <a:buNone/>
            </a:pPr>
            <a:r>
              <a:rPr lang="en-GB" sz="2400" dirty="0"/>
              <a:t>A03: Explore connections </a:t>
            </a:r>
            <a:r>
              <a:rPr lang="en-GB" sz="2400" dirty="0" smtClean="0"/>
              <a:t>and </a:t>
            </a:r>
            <a:r>
              <a:rPr lang="en-GB" sz="2400" dirty="0"/>
              <a:t>comparisons </a:t>
            </a:r>
            <a:r>
              <a:rPr lang="en-GB" sz="2400" dirty="0" smtClean="0"/>
              <a:t>between </a:t>
            </a:r>
            <a:r>
              <a:rPr lang="en-GB" sz="2400" dirty="0"/>
              <a:t>different </a:t>
            </a:r>
          </a:p>
          <a:p>
            <a:pPr marL="0" indent="0">
              <a:buNone/>
            </a:pPr>
            <a:r>
              <a:rPr lang="en-GB" sz="2400" dirty="0"/>
              <a:t>literary texts, </a:t>
            </a:r>
            <a:r>
              <a:rPr lang="en-GB" sz="2400" dirty="0" smtClean="0"/>
              <a:t>informed </a:t>
            </a:r>
            <a:r>
              <a:rPr lang="en-GB" sz="2400" dirty="0"/>
              <a:t>by the </a:t>
            </a:r>
            <a:r>
              <a:rPr lang="en-GB" sz="2400" dirty="0" smtClean="0"/>
              <a:t>interpretations </a:t>
            </a:r>
            <a:r>
              <a:rPr lang="en-GB" sz="2400" dirty="0"/>
              <a:t>of </a:t>
            </a:r>
            <a:r>
              <a:rPr lang="en-GB" sz="2400" dirty="0" smtClean="0"/>
              <a:t>other </a:t>
            </a:r>
            <a:r>
              <a:rPr lang="en-GB" sz="2400" dirty="0"/>
              <a:t>readers</a:t>
            </a:r>
            <a:r>
              <a:rPr lang="en-GB" sz="2400" dirty="0" smtClean="0"/>
              <a:t>.</a:t>
            </a:r>
          </a:p>
          <a:p>
            <a:pPr marL="0" indent="0">
              <a:buNone/>
            </a:pPr>
            <a:r>
              <a:rPr lang="en-GB" sz="2400" dirty="0"/>
              <a:t>A04: Demonstrate </a:t>
            </a:r>
            <a:r>
              <a:rPr lang="en-GB" sz="2400" dirty="0" smtClean="0"/>
              <a:t>understanding </a:t>
            </a:r>
            <a:r>
              <a:rPr lang="en-GB" sz="2400" dirty="0"/>
              <a:t>of </a:t>
            </a:r>
            <a:r>
              <a:rPr lang="en-GB" sz="2400" dirty="0" smtClean="0"/>
              <a:t>the </a:t>
            </a:r>
            <a:r>
              <a:rPr lang="en-GB" sz="2400" dirty="0"/>
              <a:t>significance </a:t>
            </a:r>
            <a:r>
              <a:rPr lang="en-GB" sz="2400" dirty="0" smtClean="0"/>
              <a:t>and </a:t>
            </a:r>
            <a:r>
              <a:rPr lang="en-GB" sz="2400" dirty="0"/>
              <a:t>influence of the </a:t>
            </a:r>
            <a:r>
              <a:rPr lang="en-GB" sz="2400" dirty="0" smtClean="0"/>
              <a:t>contexts </a:t>
            </a:r>
            <a:r>
              <a:rPr lang="en-GB" sz="2400" dirty="0"/>
              <a:t>in which </a:t>
            </a:r>
            <a:r>
              <a:rPr lang="en-GB" sz="2400" dirty="0" smtClean="0"/>
              <a:t>literary </a:t>
            </a:r>
            <a:r>
              <a:rPr lang="en-GB" sz="2400" dirty="0"/>
              <a:t>texts are </a:t>
            </a:r>
            <a:r>
              <a:rPr lang="en-GB" sz="2400" dirty="0" smtClean="0"/>
              <a:t>written </a:t>
            </a:r>
            <a:r>
              <a:rPr lang="en-GB" sz="2400" dirty="0"/>
              <a:t>and received.</a:t>
            </a:r>
          </a:p>
        </p:txBody>
      </p:sp>
      <p:sp>
        <p:nvSpPr>
          <p:cNvPr id="5" name="Title 4"/>
          <p:cNvSpPr>
            <a:spLocks noGrp="1"/>
          </p:cNvSpPr>
          <p:nvPr>
            <p:ph type="title"/>
          </p:nvPr>
        </p:nvSpPr>
        <p:spPr/>
        <p:txBody>
          <a:bodyPr/>
          <a:lstStyle/>
          <a:p>
            <a:endParaRPr lang="en-GB"/>
          </a:p>
        </p:txBody>
      </p:sp>
      <p:sp>
        <p:nvSpPr>
          <p:cNvPr id="6" name="Title 1"/>
          <p:cNvSpPr txBox="1">
            <a:spLocks/>
          </p:cNvSpPr>
          <p:nvPr/>
        </p:nvSpPr>
        <p:spPr>
          <a:xfrm>
            <a:off x="457200" y="260648"/>
            <a:ext cx="8229600" cy="1143000"/>
          </a:xfrm>
          <a:prstGeom prst="rect">
            <a:avLst/>
          </a:prstGeom>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ctr">
            <a:normAutofit/>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r>
              <a:rPr lang="en-GB" sz="3600" dirty="0" smtClean="0"/>
              <a:t>AO reminder</a:t>
            </a:r>
            <a:endParaRPr lang="en-GB" sz="3600" dirty="0"/>
          </a:p>
        </p:txBody>
      </p:sp>
    </p:spTree>
    <p:extLst>
      <p:ext uri="{BB962C8B-B14F-4D97-AF65-F5344CB8AC3E}">
        <p14:creationId xmlns:p14="http://schemas.microsoft.com/office/powerpoint/2010/main" val="33397261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bg/>
                                          </p:spTgt>
                                        </p:tgtEl>
                                        <p:attrNameLst>
                                          <p:attrName>style.visibility</p:attrName>
                                        </p:attrNameLst>
                                      </p:cBhvr>
                                      <p:to>
                                        <p:strVal val="visible"/>
                                      </p:to>
                                    </p:set>
                                    <p:animEffect transition="in" filter="fade">
                                      <p:cBhvr>
                                        <p:cTn id="7" dur="2000"/>
                                        <p:tgtEl>
                                          <p:spTgt spid="3">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jonathanrick.com/wp-content/uploads/2002/10/heathcliff__wuthering_heights__by_kyla79.jpg"/>
          <p:cNvPicPr>
            <a:picLocks noChangeAspect="1" noChangeArrowheads="1"/>
          </p:cNvPicPr>
          <p:nvPr/>
        </p:nvPicPr>
        <p:blipFill>
          <a:blip r:embed="rId2" cstate="print"/>
          <a:srcRect/>
          <a:stretch>
            <a:fillRect/>
          </a:stretch>
        </p:blipFill>
        <p:spPr bwMode="auto">
          <a:xfrm>
            <a:off x="0" y="0"/>
            <a:ext cx="9144000" cy="6881815"/>
          </a:xfrm>
          <a:prstGeom prst="rect">
            <a:avLst/>
          </a:prstGeom>
          <a:noFill/>
        </p:spPr>
      </p:pic>
      <p:sp>
        <p:nvSpPr>
          <p:cNvPr id="2" name="Title 1"/>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r>
              <a:rPr lang="en-GB" dirty="0" smtClean="0"/>
              <a:t>Review</a:t>
            </a:r>
            <a:endParaRPr lang="en-GB" dirty="0"/>
          </a:p>
        </p:txBody>
      </p:sp>
      <p:sp>
        <p:nvSpPr>
          <p:cNvPr id="3" name="Content Placeholder 2"/>
          <p:cNvSpPr>
            <a:spLocks noGrp="1"/>
          </p:cNvSpPr>
          <p:nvPr>
            <p:ph idx="1"/>
          </p:nvPr>
        </p:nvSpPr>
        <p:spPr/>
        <p:style>
          <a:lnRef idx="3">
            <a:schemeClr val="lt1"/>
          </a:lnRef>
          <a:fillRef idx="1">
            <a:schemeClr val="accent2"/>
          </a:fillRef>
          <a:effectRef idx="1">
            <a:schemeClr val="accent2"/>
          </a:effectRef>
          <a:fontRef idx="minor">
            <a:schemeClr val="lt1"/>
          </a:fontRef>
        </p:style>
        <p:txBody>
          <a:bodyPr>
            <a:normAutofit fontScale="77500" lnSpcReduction="20000"/>
          </a:bodyPr>
          <a:lstStyle/>
          <a:p>
            <a:pPr marL="457200" lvl="1" indent="0">
              <a:buNone/>
            </a:pPr>
            <a:r>
              <a:rPr lang="en-GB" dirty="0" smtClean="0"/>
              <a:t>If you were to rate different gothic elements in WH –what would you give each of the following out of 10?</a:t>
            </a:r>
          </a:p>
          <a:p>
            <a:pPr marL="971550" lvl="1" indent="-514350">
              <a:buFont typeface="+mj-lt"/>
              <a:buAutoNum type="arabicPeriod"/>
            </a:pPr>
            <a:r>
              <a:rPr lang="en-GB" dirty="0" err="1"/>
              <a:t>Liminality</a:t>
            </a:r>
            <a:r>
              <a:rPr lang="en-GB" dirty="0"/>
              <a:t> </a:t>
            </a:r>
            <a:r>
              <a:rPr lang="en-GB" dirty="0" smtClean="0"/>
              <a:t>( The </a:t>
            </a:r>
            <a:r>
              <a:rPr lang="en-GB" dirty="0"/>
              <a:t>experience of being on a threshold or a boundary. Neither one thing or the other; the point of uncertainty and </a:t>
            </a:r>
            <a:r>
              <a:rPr lang="en-GB" dirty="0" smtClean="0"/>
              <a:t>fluidity)</a:t>
            </a:r>
          </a:p>
          <a:p>
            <a:pPr marL="971550" lvl="1" indent="-514350">
              <a:buFont typeface="+mj-lt"/>
              <a:buAutoNum type="arabicPeriod"/>
            </a:pPr>
            <a:r>
              <a:rPr lang="en-GB" dirty="0" smtClean="0"/>
              <a:t>Isolated settings</a:t>
            </a:r>
          </a:p>
          <a:p>
            <a:pPr marL="971550" lvl="1" indent="-514350">
              <a:buFont typeface="+mj-lt"/>
              <a:buAutoNum type="arabicPeriod"/>
            </a:pPr>
            <a:r>
              <a:rPr lang="en-GB" dirty="0"/>
              <a:t>C</a:t>
            </a:r>
            <a:r>
              <a:rPr lang="en-GB" dirty="0" smtClean="0"/>
              <a:t>omplex narrative</a:t>
            </a:r>
          </a:p>
          <a:p>
            <a:pPr marL="971550" lvl="1" indent="-514350">
              <a:buFont typeface="+mj-lt"/>
              <a:buAutoNum type="arabicPeriod"/>
            </a:pPr>
            <a:r>
              <a:rPr lang="en-GB" dirty="0" smtClean="0"/>
              <a:t>Death </a:t>
            </a:r>
            <a:r>
              <a:rPr lang="en-GB" dirty="0"/>
              <a:t>or bloody </a:t>
            </a:r>
            <a:r>
              <a:rPr lang="en-GB" dirty="0" smtClean="0"/>
              <a:t>imagery</a:t>
            </a:r>
          </a:p>
          <a:p>
            <a:pPr marL="971550" lvl="1" indent="-514350">
              <a:buFont typeface="+mj-lt"/>
              <a:buAutoNum type="arabicPeriod"/>
            </a:pPr>
            <a:r>
              <a:rPr lang="en-GB" dirty="0" smtClean="0"/>
              <a:t>The supernatural</a:t>
            </a:r>
          </a:p>
          <a:p>
            <a:pPr marL="971550" lvl="1" indent="-514350">
              <a:buFont typeface="+mj-lt"/>
              <a:buAutoNum type="arabicPeriod"/>
            </a:pPr>
            <a:r>
              <a:rPr lang="en-GB" dirty="0" smtClean="0"/>
              <a:t>Taboos – cultural, moral, religious values violated</a:t>
            </a:r>
          </a:p>
          <a:p>
            <a:pPr marL="971550" lvl="1" indent="-514350">
              <a:buFont typeface="+mj-lt"/>
              <a:buAutoNum type="arabicPeriod"/>
            </a:pPr>
            <a:r>
              <a:rPr lang="en-GB" dirty="0"/>
              <a:t>H</a:t>
            </a:r>
            <a:r>
              <a:rPr lang="en-GB" smtClean="0"/>
              <a:t>orror </a:t>
            </a:r>
            <a:endParaRPr lang="en-GB" dirty="0" smtClean="0"/>
          </a:p>
          <a:p>
            <a:pPr marL="971550" lvl="1" indent="-514350">
              <a:buFont typeface="+mj-lt"/>
              <a:buAutoNum type="arabicPeriod"/>
            </a:pPr>
            <a:r>
              <a:rPr lang="en-GB" dirty="0" smtClean="0"/>
              <a:t>Terror</a:t>
            </a:r>
          </a:p>
          <a:p>
            <a:pPr marL="971550" lvl="1" indent="-514350">
              <a:buFont typeface="+mj-lt"/>
              <a:buAutoNum type="arabicPeriod"/>
            </a:pPr>
            <a:r>
              <a:rPr lang="en-GB" dirty="0" smtClean="0"/>
              <a:t>Byronic hero</a:t>
            </a:r>
          </a:p>
          <a:p>
            <a:pPr marL="971550" lvl="1" indent="-514350">
              <a:buFont typeface="+mj-lt"/>
              <a:buAutoNum type="arabicPeriod"/>
            </a:pPr>
            <a:r>
              <a:rPr lang="en-GB" dirty="0" smtClean="0"/>
              <a:t>Otherness</a:t>
            </a:r>
            <a:endParaRPr lang="en-GB"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242</TotalTime>
  <Words>515</Words>
  <Application>Microsoft Office PowerPoint</Application>
  <PresentationFormat>On-screen Show (4:3)</PresentationFormat>
  <Paragraphs>41</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Horror v Terror</vt:lpstr>
      <vt:lpstr>Background</vt:lpstr>
      <vt:lpstr>AO3</vt:lpstr>
      <vt:lpstr>In plan English</vt:lpstr>
      <vt:lpstr> Horror vs Terror in Hitchcock’s “Psycho” </vt:lpstr>
      <vt:lpstr>Difference?</vt:lpstr>
      <vt:lpstr>Terror and Horror in WH?</vt:lpstr>
      <vt:lpstr>PowerPoint Presentation</vt:lpstr>
      <vt:lpstr>Review</vt:lpstr>
      <vt:lpstr>Homelearning</vt:lpstr>
    </vt:vector>
  </TitlesOfParts>
  <Company>The Cherwell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Who is Heathcliff?</dc:title>
  <dc:creator>staffprofile</dc:creator>
  <cp:lastModifiedBy>Magna Carta School</cp:lastModifiedBy>
  <cp:revision>33</cp:revision>
  <dcterms:created xsi:type="dcterms:W3CDTF">2010-11-18T08:32:52Z</dcterms:created>
  <dcterms:modified xsi:type="dcterms:W3CDTF">2014-04-29T07:24:05Z</dcterms:modified>
</cp:coreProperties>
</file>