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2" r:id="rId6"/>
    <p:sldId id="260" r:id="rId7"/>
    <p:sldId id="261"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41599-BEFD-44A1-98B1-27AC1DDABA1C}" type="datetimeFigureOut">
              <a:rPr lang="en-GB" smtClean="0"/>
              <a:pPr/>
              <a:t>29/05/2013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39AC99-6A2F-4565-B3DC-3CD9CB563D4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1599-BEFD-44A1-98B1-27AC1DDABA1C}" type="datetimeFigureOut">
              <a:rPr lang="en-GB" smtClean="0"/>
              <a:pPr/>
              <a:t>29/05/2013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9AC99-6A2F-4565-B3DC-3CD9CB563D4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5976" y="1340768"/>
            <a:ext cx="4390256" cy="1470025"/>
          </a:xfrm>
        </p:spPr>
        <p:txBody>
          <a:bodyPr/>
          <a:lstStyle/>
          <a:p>
            <a:r>
              <a:rPr lang="en-GB" b="1" dirty="0" smtClean="0">
                <a:solidFill>
                  <a:srgbClr val="FF0000"/>
                </a:solidFill>
              </a:rPr>
              <a:t>The Bloody Chamber</a:t>
            </a:r>
            <a:endParaRPr lang="en-GB" b="1" dirty="0">
              <a:solidFill>
                <a:srgbClr val="FF0000"/>
              </a:solidFill>
            </a:endParaRPr>
          </a:p>
        </p:txBody>
      </p:sp>
      <p:sp>
        <p:nvSpPr>
          <p:cNvPr id="3" name="Subtitle 2"/>
          <p:cNvSpPr>
            <a:spLocks noGrp="1"/>
          </p:cNvSpPr>
          <p:nvPr>
            <p:ph type="subTitle" idx="1"/>
          </p:nvPr>
        </p:nvSpPr>
        <p:spPr>
          <a:xfrm>
            <a:off x="5292080" y="3284984"/>
            <a:ext cx="2840360" cy="1752600"/>
          </a:xfrm>
        </p:spPr>
        <p:txBody>
          <a:bodyPr/>
          <a:lstStyle/>
          <a:p>
            <a:r>
              <a:rPr lang="en-GB" b="1" dirty="0" smtClean="0"/>
              <a:t>By Angela Carter 1979</a:t>
            </a:r>
            <a:endParaRPr lang="en-GB" b="1" dirty="0"/>
          </a:p>
        </p:txBody>
      </p:sp>
      <p:pic>
        <p:nvPicPr>
          <p:cNvPr id="11266" name="Picture 2" descr="http://t1.gstatic.com/images?q=tbn:ANd9GcQqw-MlS9GNoPlUx7tMKHjGO-PJ0fi9bqnZP_OMNDOHeWGzCIaGNg:lulusbookshelf.files.wordpress.com/2012/02/the-bloody-chamber.jpg"/>
          <p:cNvPicPr>
            <a:picLocks noChangeAspect="1" noChangeArrowheads="1"/>
          </p:cNvPicPr>
          <p:nvPr/>
        </p:nvPicPr>
        <p:blipFill>
          <a:blip r:embed="rId2" cstate="print"/>
          <a:srcRect/>
          <a:stretch>
            <a:fillRect/>
          </a:stretch>
        </p:blipFill>
        <p:spPr bwMode="auto">
          <a:xfrm>
            <a:off x="0" y="0"/>
            <a:ext cx="4465099"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tx1"/>
            </a:solidFill>
          </a:ln>
        </p:spPr>
        <p:txBody>
          <a:bodyPr/>
          <a:lstStyle/>
          <a:p>
            <a:r>
              <a:rPr lang="en-GB" dirty="0" smtClean="0"/>
              <a:t>Written Task</a:t>
            </a:r>
            <a:endParaRPr lang="en-GB" dirty="0"/>
          </a:p>
        </p:txBody>
      </p:sp>
      <p:sp>
        <p:nvSpPr>
          <p:cNvPr id="3" name="Content Placeholder 2"/>
          <p:cNvSpPr>
            <a:spLocks noGrp="1"/>
          </p:cNvSpPr>
          <p:nvPr>
            <p:ph idx="1"/>
          </p:nvPr>
        </p:nvSpPr>
        <p:spPr>
          <a:xfrm>
            <a:off x="457200" y="1600200"/>
            <a:ext cx="5050904" cy="2332856"/>
          </a:xfrm>
        </p:spPr>
        <p:txBody>
          <a:bodyPr>
            <a:normAutofit/>
          </a:bodyPr>
          <a:lstStyle/>
          <a:p>
            <a:r>
              <a:rPr lang="en-GB" dirty="0" smtClean="0"/>
              <a:t>Write your opening paragraph to your essay. </a:t>
            </a:r>
          </a:p>
          <a:p>
            <a:r>
              <a:rPr lang="en-GB" dirty="0" smtClean="0"/>
              <a:t>Examine the mark scheme to help you. </a:t>
            </a:r>
            <a:endParaRPr lang="en-GB" dirty="0"/>
          </a:p>
        </p:txBody>
      </p:sp>
      <p:pic>
        <p:nvPicPr>
          <p:cNvPr id="1026" name="Picture 2" descr="http://t0.gstatic.com/images?q=tbn:ANd9GcRxHQsn1nPhPYLnCr0I92Ka9sZwp8F3TOuwrly_klaEpxlXG8HW:upload.wikimedia.org/wikipedia/en/thumb/4/42/BloodyChamber.jpg/180px-BloodyChamber.jpg"/>
          <p:cNvPicPr>
            <a:picLocks noChangeAspect="1" noChangeArrowheads="1"/>
          </p:cNvPicPr>
          <p:nvPr/>
        </p:nvPicPr>
        <p:blipFill>
          <a:blip r:embed="rId2" cstate="print"/>
          <a:srcRect/>
          <a:stretch>
            <a:fillRect/>
          </a:stretch>
        </p:blipFill>
        <p:spPr bwMode="auto">
          <a:xfrm>
            <a:off x="5652120" y="1628800"/>
            <a:ext cx="3240360" cy="5040563"/>
          </a:xfrm>
          <a:prstGeom prst="rect">
            <a:avLst/>
          </a:prstGeom>
          <a:noFill/>
        </p:spPr>
      </p:pic>
      <p:sp>
        <p:nvSpPr>
          <p:cNvPr id="5" name="Rounded Rectangle 4"/>
          <p:cNvSpPr/>
          <p:nvPr/>
        </p:nvSpPr>
        <p:spPr>
          <a:xfrm>
            <a:off x="611560" y="3933056"/>
            <a:ext cx="4752528" cy="259228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Extension:</a:t>
            </a:r>
          </a:p>
          <a:p>
            <a:pPr algn="ctr"/>
            <a:endParaRPr lang="en-GB" sz="2800" dirty="0" smtClean="0">
              <a:solidFill>
                <a:schemeClr val="tx1"/>
              </a:solidFill>
            </a:endParaRPr>
          </a:p>
          <a:p>
            <a:pPr algn="ctr"/>
            <a:r>
              <a:rPr lang="en-GB" sz="2800" dirty="0" smtClean="0">
                <a:solidFill>
                  <a:schemeClr val="tx1"/>
                </a:solidFill>
              </a:rPr>
              <a:t>Focus on an area other than the one you specifically studied. </a:t>
            </a: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tx1"/>
            </a:solidFill>
          </a:ln>
        </p:spPr>
        <p:txBody>
          <a:bodyPr/>
          <a:lstStyle/>
          <a:p>
            <a:r>
              <a:rPr lang="en-GB" dirty="0" err="1" smtClean="0"/>
              <a:t>Homelearning</a:t>
            </a:r>
            <a:endParaRPr lang="en-GB" dirty="0"/>
          </a:p>
        </p:txBody>
      </p:sp>
      <p:sp>
        <p:nvSpPr>
          <p:cNvPr id="3" name="Content Placeholder 2"/>
          <p:cNvSpPr>
            <a:spLocks noGrp="1"/>
          </p:cNvSpPr>
          <p:nvPr>
            <p:ph idx="1"/>
          </p:nvPr>
        </p:nvSpPr>
        <p:spPr>
          <a:xfrm>
            <a:off x="457200" y="1600200"/>
            <a:ext cx="4114800" cy="4525963"/>
          </a:xfrm>
        </p:spPr>
        <p:txBody>
          <a:bodyPr/>
          <a:lstStyle/>
          <a:p>
            <a:r>
              <a:rPr lang="en-GB" dirty="0" smtClean="0"/>
              <a:t>Read </a:t>
            </a:r>
            <a:r>
              <a:rPr lang="en-GB" smtClean="0"/>
              <a:t>the whole </a:t>
            </a:r>
            <a:r>
              <a:rPr lang="en-GB" dirty="0" smtClean="0"/>
              <a:t>of ‘The Bloody Chamber’</a:t>
            </a:r>
          </a:p>
          <a:p>
            <a:r>
              <a:rPr lang="en-GB" dirty="0" smtClean="0"/>
              <a:t>Complete the Tale Tracker sheet2</a:t>
            </a:r>
            <a:endParaRPr lang="en-GB" dirty="0"/>
          </a:p>
        </p:txBody>
      </p:sp>
      <p:pic>
        <p:nvPicPr>
          <p:cNvPr id="2050" name="Picture 2" descr="http://t3.gstatic.com/images?q=tbn:ANd9GcRpO3y4WhO_2wUn4RBVcuJxAjLmz5ISdzdbChBitkumwggkv6qgaX9_StF7:www.phosphorart.com/wp-content/uploads/The-Bloody-Chamber-by-Hannah-Lewis-547x809.jpg"/>
          <p:cNvPicPr>
            <a:picLocks noChangeAspect="1" noChangeArrowheads="1"/>
          </p:cNvPicPr>
          <p:nvPr/>
        </p:nvPicPr>
        <p:blipFill>
          <a:blip r:embed="rId2" cstate="print"/>
          <a:srcRect/>
          <a:stretch>
            <a:fillRect/>
          </a:stretch>
        </p:blipFill>
        <p:spPr bwMode="auto">
          <a:xfrm>
            <a:off x="5292080" y="1556792"/>
            <a:ext cx="3312368" cy="489654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tx1"/>
            </a:solidFill>
          </a:ln>
        </p:spPr>
        <p:txBody>
          <a:bodyPr/>
          <a:lstStyle/>
          <a:p>
            <a:r>
              <a:rPr lang="en-GB" dirty="0" smtClean="0">
                <a:solidFill>
                  <a:srgbClr val="FF0000"/>
                </a:solidFill>
              </a:rPr>
              <a:t>Transforming Fairytales</a:t>
            </a:r>
            <a:endParaRPr lang="en-GB" dirty="0">
              <a:solidFill>
                <a:srgbClr val="FF0000"/>
              </a:solidFill>
            </a:endParaRPr>
          </a:p>
        </p:txBody>
      </p:sp>
      <p:sp>
        <p:nvSpPr>
          <p:cNvPr id="3" name="Content Placeholder 2"/>
          <p:cNvSpPr>
            <a:spLocks noGrp="1"/>
          </p:cNvSpPr>
          <p:nvPr>
            <p:ph idx="1"/>
          </p:nvPr>
        </p:nvSpPr>
        <p:spPr>
          <a:xfrm>
            <a:off x="467544" y="1412776"/>
            <a:ext cx="8229600" cy="1036712"/>
          </a:xfrm>
        </p:spPr>
        <p:txBody>
          <a:bodyPr>
            <a:normAutofit lnSpcReduction="10000"/>
          </a:bodyPr>
          <a:lstStyle/>
          <a:p>
            <a:pPr>
              <a:buNone/>
            </a:pPr>
            <a:r>
              <a:rPr lang="en-GB" dirty="0" smtClean="0"/>
              <a:t>LO: To use the exam criteria to explore, plan and write a practise answer on the Gothic</a:t>
            </a:r>
            <a:endParaRPr lang="en-GB" dirty="0"/>
          </a:p>
        </p:txBody>
      </p:sp>
      <p:sp>
        <p:nvSpPr>
          <p:cNvPr id="4" name="Rounded Rectangle 3"/>
          <p:cNvSpPr/>
          <p:nvPr/>
        </p:nvSpPr>
        <p:spPr>
          <a:xfrm>
            <a:off x="395536" y="2420888"/>
            <a:ext cx="4176464" cy="403244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u="sng" dirty="0" smtClean="0"/>
              <a:t>Big Picture:</a:t>
            </a:r>
          </a:p>
          <a:p>
            <a:pPr>
              <a:buFontTx/>
              <a:buChar char="-"/>
            </a:pPr>
            <a:r>
              <a:rPr lang="en-GB" sz="2400" dirty="0" smtClean="0"/>
              <a:t>Literary criticism and reviews</a:t>
            </a:r>
          </a:p>
          <a:p>
            <a:pPr>
              <a:buFontTx/>
              <a:buChar char="-"/>
            </a:pPr>
            <a:r>
              <a:rPr lang="en-GB" sz="2400" dirty="0" smtClean="0"/>
              <a:t>Traditional fairytale ‘Bluebeard’</a:t>
            </a:r>
          </a:p>
          <a:p>
            <a:pPr>
              <a:buFontTx/>
              <a:buChar char="-"/>
            </a:pPr>
            <a:r>
              <a:rPr lang="en-GB" sz="2400" dirty="0" smtClean="0"/>
              <a:t>Group work – close reading</a:t>
            </a:r>
          </a:p>
          <a:p>
            <a:pPr>
              <a:buFontTx/>
              <a:buChar char="-"/>
            </a:pPr>
            <a:r>
              <a:rPr lang="en-GB" sz="2400" dirty="0" smtClean="0"/>
              <a:t>Feedback</a:t>
            </a:r>
          </a:p>
          <a:p>
            <a:pPr>
              <a:buFontTx/>
              <a:buChar char="-"/>
            </a:pPr>
            <a:r>
              <a:rPr lang="en-GB" sz="2400" dirty="0" smtClean="0"/>
              <a:t>Review</a:t>
            </a:r>
          </a:p>
          <a:p>
            <a:pPr>
              <a:buFontTx/>
              <a:buChar char="-"/>
            </a:pPr>
            <a:r>
              <a:rPr lang="en-GB" sz="2400" dirty="0" err="1" smtClean="0"/>
              <a:t>Homelearning</a:t>
            </a:r>
            <a:endParaRPr lang="en-GB" sz="2400" dirty="0"/>
          </a:p>
        </p:txBody>
      </p:sp>
      <p:sp>
        <p:nvSpPr>
          <p:cNvPr id="5" name="Rounded Rectangle 4"/>
          <p:cNvSpPr/>
          <p:nvPr/>
        </p:nvSpPr>
        <p:spPr>
          <a:xfrm>
            <a:off x="4716016" y="2420888"/>
            <a:ext cx="3888432" cy="4032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Learning Outcomes:</a:t>
            </a:r>
          </a:p>
          <a:p>
            <a:pPr algn="ctr"/>
            <a:r>
              <a:rPr lang="en-GB" dirty="0" smtClean="0"/>
              <a:t>All will understand how Carter has transformed a traditional fairytale</a:t>
            </a:r>
          </a:p>
          <a:p>
            <a:pPr algn="ctr"/>
            <a:endParaRPr lang="en-GB" dirty="0" smtClean="0"/>
          </a:p>
          <a:p>
            <a:pPr algn="ctr"/>
            <a:r>
              <a:rPr lang="en-GB" dirty="0" smtClean="0"/>
              <a:t>All will understand the essay question and mark criteria</a:t>
            </a:r>
          </a:p>
          <a:p>
            <a:pPr algn="ctr"/>
            <a:endParaRPr lang="en-GB" dirty="0" smtClean="0"/>
          </a:p>
          <a:p>
            <a:pPr algn="ctr"/>
            <a:r>
              <a:rPr lang="en-GB" dirty="0" smtClean="0"/>
              <a:t>Most will produce a close reading and annotate their text on their focus area</a:t>
            </a:r>
          </a:p>
          <a:p>
            <a:pPr algn="ctr"/>
            <a:endParaRPr lang="en-GB" dirty="0" smtClean="0"/>
          </a:p>
          <a:p>
            <a:pPr algn="ctr"/>
            <a:r>
              <a:rPr lang="en-GB" dirty="0" smtClean="0"/>
              <a:t>Most will understand the significance of Gothic conventions in their extract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r>
              <a:rPr lang="en-GB" sz="2800" b="1" dirty="0" smtClean="0">
                <a:solidFill>
                  <a:srgbClr val="FF0000"/>
                </a:solidFill>
              </a:rPr>
              <a:t>“In </a:t>
            </a:r>
            <a:r>
              <a:rPr lang="en-GB" sz="2800" b="1" i="1" dirty="0">
                <a:solidFill>
                  <a:srgbClr val="FF0000"/>
                </a:solidFill>
              </a:rPr>
              <a:t>The Bloody Chamber, childhood fairytales become the stuff of adult nightmares</a:t>
            </a:r>
            <a:r>
              <a:rPr lang="en-GB" sz="2800" b="1" i="1" dirty="0" smtClean="0">
                <a:solidFill>
                  <a:srgbClr val="FF0000"/>
                </a:solidFill>
              </a:rPr>
              <a:t>.”</a:t>
            </a:r>
            <a:r>
              <a:rPr lang="en-GB" sz="2800" b="1" i="1" dirty="0">
                <a:solidFill>
                  <a:srgbClr val="FF0000"/>
                </a:solidFill>
              </a:rPr>
              <a:t/>
            </a:r>
            <a:br>
              <a:rPr lang="en-GB" sz="2800" b="1" i="1" dirty="0">
                <a:solidFill>
                  <a:srgbClr val="FF0000"/>
                </a:solidFill>
              </a:rPr>
            </a:br>
            <a:r>
              <a:rPr lang="en-GB" sz="2800" b="1" dirty="0">
                <a:solidFill>
                  <a:srgbClr val="FF0000"/>
                </a:solidFill>
              </a:rPr>
              <a:t>With close reference to </a:t>
            </a:r>
            <a:r>
              <a:rPr lang="en-GB" sz="2800" b="1" dirty="0" smtClean="0">
                <a:solidFill>
                  <a:srgbClr val="FF0000"/>
                </a:solidFill>
              </a:rPr>
              <a:t>‘The Bloody Chamber’ say how far you agree with </a:t>
            </a:r>
            <a:r>
              <a:rPr lang="en-GB" sz="2800" b="1" dirty="0">
                <a:solidFill>
                  <a:srgbClr val="FF0000"/>
                </a:solidFill>
              </a:rPr>
              <a:t>this comment</a:t>
            </a:r>
            <a:r>
              <a:rPr lang="en-GB" sz="2800" b="1" dirty="0" smtClean="0">
                <a:solidFill>
                  <a:srgbClr val="FF0000"/>
                </a:solidFill>
              </a:rPr>
              <a:t>.</a:t>
            </a:r>
            <a:r>
              <a:rPr lang="en-GB" sz="2800" dirty="0" smtClean="0"/>
              <a:t/>
            </a:r>
            <a:br>
              <a:rPr lang="en-GB" sz="2800" dirty="0" smtClean="0"/>
            </a:br>
            <a:r>
              <a:rPr lang="en-GB" sz="2800" dirty="0"/>
              <a:t/>
            </a:r>
            <a:br>
              <a:rPr lang="en-GB" sz="2800" dirty="0"/>
            </a:br>
            <a:r>
              <a:rPr lang="en-GB" sz="2800" dirty="0" smtClean="0"/>
              <a:t>(40 marks)</a:t>
            </a:r>
            <a:br>
              <a:rPr lang="en-GB" sz="2800" dirty="0" smtClean="0"/>
            </a:br>
            <a:r>
              <a:rPr lang="en-GB" sz="2800" dirty="0"/>
              <a:t/>
            </a:r>
            <a:br>
              <a:rPr lang="en-GB" sz="2800" dirty="0"/>
            </a:br>
            <a:r>
              <a:rPr lang="en-GB" sz="2800" dirty="0" smtClean="0"/>
              <a:t>What AO’s are assessed for Section A?</a:t>
            </a:r>
            <a:br>
              <a:rPr lang="en-GB" sz="2800" dirty="0" smtClean="0"/>
            </a:br>
            <a:r>
              <a:rPr lang="en-GB" sz="2800" dirty="0"/>
              <a:t/>
            </a:r>
            <a:br>
              <a:rPr lang="en-GB" sz="2800" dirty="0"/>
            </a:br>
            <a:endParaRPr lang="en-GB" sz="2800" dirty="0"/>
          </a:p>
        </p:txBody>
      </p:sp>
      <p:sp>
        <p:nvSpPr>
          <p:cNvPr id="4" name="Rectangle 3"/>
          <p:cNvSpPr/>
          <p:nvPr/>
        </p:nvSpPr>
        <p:spPr>
          <a:xfrm>
            <a:off x="395536" y="4653136"/>
            <a:ext cx="8317432" cy="115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Examiner’s report: “To score high marks, it is also important to address all parts of the question. Candidates are advised to consider the wording of questions very carefully ”  January 2011. </a:t>
            </a:r>
            <a:endParaRPr lang="en-GB" b="1" dirty="0">
              <a:solidFill>
                <a:schemeClr val="tx1"/>
              </a:solidFill>
            </a:endParaRPr>
          </a:p>
        </p:txBody>
      </p:sp>
      <p:sp>
        <p:nvSpPr>
          <p:cNvPr id="5" name="Rounded Rectangle 4"/>
          <p:cNvSpPr/>
          <p:nvPr/>
        </p:nvSpPr>
        <p:spPr>
          <a:xfrm>
            <a:off x="7236296" y="2636912"/>
            <a:ext cx="1584176" cy="12241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AO1</a:t>
            </a:r>
          </a:p>
          <a:p>
            <a:pPr algn="ctr"/>
            <a:r>
              <a:rPr lang="en-GB" dirty="0" smtClean="0">
                <a:solidFill>
                  <a:schemeClr val="bg1"/>
                </a:solidFill>
              </a:rPr>
              <a:t>AO2</a:t>
            </a:r>
          </a:p>
          <a:p>
            <a:pPr algn="ctr"/>
            <a:r>
              <a:rPr lang="en-GB" dirty="0" smtClean="0">
                <a:solidFill>
                  <a:schemeClr val="bg1"/>
                </a:solidFill>
              </a:rPr>
              <a:t>AO3</a:t>
            </a:r>
          </a:p>
          <a:p>
            <a:pPr algn="ctr"/>
            <a:r>
              <a:rPr lang="en-GB" dirty="0" smtClean="0">
                <a:solidFill>
                  <a:schemeClr val="bg1"/>
                </a:solidFill>
              </a:rPr>
              <a:t>AO4</a:t>
            </a:r>
            <a:endParaRPr lang="en-GB"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Connector</a:t>
            </a:r>
            <a:endParaRPr lang="en-GB" dirty="0"/>
          </a:p>
        </p:txBody>
      </p:sp>
      <p:sp>
        <p:nvSpPr>
          <p:cNvPr id="3" name="Content Placeholder 2"/>
          <p:cNvSpPr>
            <a:spLocks noGrp="1"/>
          </p:cNvSpPr>
          <p:nvPr>
            <p:ph idx="1"/>
          </p:nvPr>
        </p:nvSpPr>
        <p:spPr>
          <a:xfrm>
            <a:off x="457200" y="1600201"/>
            <a:ext cx="8229600" cy="1900808"/>
          </a:xfrm>
        </p:spPr>
        <p:txBody>
          <a:bodyPr>
            <a:normAutofit/>
          </a:bodyPr>
          <a:lstStyle/>
          <a:p>
            <a:r>
              <a:rPr lang="en-GB" sz="2400" dirty="0" smtClean="0"/>
              <a:t>Read the review below. </a:t>
            </a:r>
          </a:p>
          <a:p>
            <a:pPr marL="514350" indent="-514350">
              <a:buAutoNum type="arabicParenR"/>
            </a:pPr>
            <a:r>
              <a:rPr lang="en-GB" sz="2400" dirty="0" smtClean="0"/>
              <a:t>How do you think the first tale may relate to the Gothic?</a:t>
            </a:r>
          </a:p>
          <a:p>
            <a:pPr marL="514350" indent="-514350">
              <a:buAutoNum type="arabicParenR"/>
            </a:pPr>
            <a:r>
              <a:rPr lang="en-GB" sz="2400" dirty="0" smtClean="0"/>
              <a:t>What particularly intrigues you about this review?</a:t>
            </a:r>
          </a:p>
          <a:p>
            <a:pPr marL="514350" indent="-514350">
              <a:buAutoNum type="arabicParenR"/>
            </a:pPr>
            <a:r>
              <a:rPr lang="en-GB" sz="2400" dirty="0" smtClean="0"/>
              <a:t>Check any vocabulary you do not understand</a:t>
            </a:r>
            <a:endParaRPr lang="en-GB" sz="2400" dirty="0"/>
          </a:p>
        </p:txBody>
      </p:sp>
      <p:sp>
        <p:nvSpPr>
          <p:cNvPr id="4" name="Rounded Rectangle 3"/>
          <p:cNvSpPr/>
          <p:nvPr/>
        </p:nvSpPr>
        <p:spPr>
          <a:xfrm rot="21376864">
            <a:off x="683568" y="3861048"/>
            <a:ext cx="7848872"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Carter manages to twist the once innocent fairy tales into short stories  with endings that were certainly  not expected. She challenges the structure of patriarchy as well as the literary structure of the fairy tale in such a way that makes you think. Dark, psychological, seductive, and sensual. A book I couldn't put down. </a:t>
            </a:r>
            <a:endParaRPr lang="en-GB" sz="2400" dirty="0"/>
          </a:p>
        </p:txBody>
      </p:sp>
      <p:sp>
        <p:nvSpPr>
          <p:cNvPr id="1026" name="AutoShape 2"/>
          <p:cNvSpPr>
            <a:spLocks noChangeArrowheads="1"/>
          </p:cNvSpPr>
          <p:nvPr/>
        </p:nvSpPr>
        <p:spPr bwMode="auto">
          <a:xfrm rot="21424098">
            <a:off x="628718" y="3744905"/>
            <a:ext cx="7991716" cy="2386731"/>
          </a:xfrm>
          <a:prstGeom prst="roundRect">
            <a:avLst>
              <a:gd name="adj" fmla="val 16667"/>
            </a:avLst>
          </a:prstGeom>
          <a:gradFill rotWithShape="0">
            <a:gsLst>
              <a:gs pos="0">
                <a:srgbClr val="FFC000"/>
              </a:gs>
              <a:gs pos="100000">
                <a:srgbClr val="FFC000">
                  <a:gamma/>
                  <a:tint val="20000"/>
                  <a:invGamma/>
                </a:srgbClr>
              </a:gs>
            </a:gsLst>
            <a:lin ang="27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Calibri" pitchFamily="34" charset="0"/>
              </a:rPr>
              <a:t>The Bloody Chamber is an invoking novel, which </a:t>
            </a:r>
            <a:r>
              <a:rPr kumimoji="0" lang="en-GB" b="0" i="0" u="none" strike="noStrike" cap="none" normalizeH="0" baseline="0" dirty="0" err="1" smtClean="0">
                <a:ln>
                  <a:noFill/>
                </a:ln>
                <a:solidFill>
                  <a:schemeClr val="tx1"/>
                </a:solidFill>
                <a:effectLst/>
                <a:latin typeface="Calibri" pitchFamily="34" charset="0"/>
              </a:rPr>
              <a:t>reappropriates</a:t>
            </a:r>
            <a:r>
              <a:rPr kumimoji="0" lang="en-GB" b="0" i="0" u="none" strike="noStrike" cap="none" normalizeH="0" baseline="0" dirty="0" smtClean="0">
                <a:ln>
                  <a:noFill/>
                </a:ln>
                <a:solidFill>
                  <a:schemeClr val="tx1"/>
                </a:solidFill>
                <a:effectLst/>
                <a:latin typeface="Calibri" pitchFamily="34" charset="0"/>
              </a:rPr>
              <a:t> patriarchal western fairy tales, such as ‘Bluebeard’ , to challenge notions of male superiority and the objectification of women. Carter’s talent as a writer enables her to utilize the most vivid and violent use of imagery and language to demonstrate the way in which women have been exploited in western society. This powerful novel will appeal to all who are prepared to open their minds and accept feminist ideology over patriarchal ideas. </a:t>
            </a:r>
            <a:endParaRPr kumimoji="0" lang="en-US" b="0" i="0" u="none" strike="noStrike" cap="none" normalizeH="0" baseline="0" dirty="0" smtClean="0">
              <a:ln>
                <a:noFill/>
              </a:ln>
              <a:solidFill>
                <a:schemeClr val="tx1"/>
              </a:solidFill>
              <a:effectLst/>
              <a:latin typeface="Arial" pitchFamily="34" charset="0"/>
            </a:endParaRPr>
          </a:p>
        </p:txBody>
      </p:sp>
      <p:sp>
        <p:nvSpPr>
          <p:cNvPr id="1028" name="AutoShape 4"/>
          <p:cNvSpPr>
            <a:spLocks noChangeArrowheads="1"/>
          </p:cNvSpPr>
          <p:nvPr/>
        </p:nvSpPr>
        <p:spPr bwMode="auto">
          <a:xfrm rot="21414287">
            <a:off x="467544" y="3645024"/>
            <a:ext cx="8208912" cy="2808312"/>
          </a:xfrm>
          <a:prstGeom prst="roundRect">
            <a:avLst>
              <a:gd name="adj" fmla="val 16667"/>
            </a:avLst>
          </a:prstGeom>
          <a:gradFill rotWithShape="0">
            <a:gsLst>
              <a:gs pos="0">
                <a:srgbClr val="E36C0A"/>
              </a:gs>
              <a:gs pos="100000">
                <a:srgbClr val="E36C0A">
                  <a:gamma/>
                  <a:tint val="20000"/>
                  <a:invGamma/>
                </a:srgbClr>
              </a:gs>
            </a:gsLst>
            <a:lin ang="27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Calibri" pitchFamily="34" charset="0"/>
              </a:rPr>
              <a:t>Probably one of the most richly evocative tales I have read! A book of contemporary adaptations of the stories we all knew and loved as children. Carter challenges patriarchal society with devilish passion and dexterity. On a different level she succeeds in illustrating how seemingly innocent elements within popular culture (fairy tale) has in the past been able to influence the minds of its audience in terms of patriarchal values . Carter has introduced a complex twists, her tales are full of unanswered questions and loose ends and spine tingling confrontations. A fantastic cheeky book I’ve read over and over again, and eventually used as my dissertation topic for my degree. Brilliant!</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ox(in)">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0000" lnSpcReduction="20000"/>
          </a:bodyPr>
          <a:lstStyle/>
          <a:p>
            <a:r>
              <a:rPr lang="en-GB" b="1" dirty="0" smtClean="0"/>
              <a:t>Fairy Tale or Gothic?</a:t>
            </a:r>
            <a:endParaRPr lang="en-GB" dirty="0" smtClean="0"/>
          </a:p>
          <a:p>
            <a:r>
              <a:rPr lang="en-GB" dirty="0" smtClean="0"/>
              <a:t>Critics have disagreed about whether The Bloody Chamber is a rewriting of the Gothic with fairy tale elements or a rewriting of the fairy tale with Gothic elements.</a:t>
            </a:r>
          </a:p>
          <a:p>
            <a:r>
              <a:rPr lang="en-GB" dirty="0" smtClean="0"/>
              <a:t>The two genres share many similarities – medieval setting, oral folk tale culture, a dangerous supernatural creature who threatens a young girl, transformative elements.</a:t>
            </a:r>
          </a:p>
          <a:p>
            <a:r>
              <a:rPr lang="en-GB" dirty="0" smtClean="0"/>
              <a:t>Before the stories were written down by men, the female characters were stronger and feistier – they only changed as cultural expectations of young women changed and the stories were used to teach young girls a lesson. </a:t>
            </a:r>
          </a:p>
          <a:p>
            <a:r>
              <a:rPr lang="en-GB" dirty="0" smtClean="0"/>
              <a:t>Carter’s heroines, like those of the original folk tales, refuse to be passive and frightened, refuse to become victims, and save themselves in whatever way they can. </a:t>
            </a:r>
          </a:p>
          <a:p>
            <a:r>
              <a:rPr lang="en-GB" dirty="0" smtClean="0"/>
              <a:t>Little Red Riding Hood transforms the wolf and makes him ‘tender’.</a:t>
            </a:r>
          </a:p>
          <a:p>
            <a:r>
              <a:rPr lang="en-GB" dirty="0" smtClean="0"/>
              <a:t>We are given new gendered characterisations different from the past but appropriate for the 1970s and beyond.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tx1"/>
            </a:solidFill>
          </a:ln>
        </p:spPr>
        <p:txBody>
          <a:bodyPr/>
          <a:lstStyle/>
          <a:p>
            <a:r>
              <a:rPr lang="en-GB" dirty="0" smtClean="0"/>
              <a:t>Source Text</a:t>
            </a:r>
            <a:endParaRPr lang="en-GB" dirty="0"/>
          </a:p>
        </p:txBody>
      </p:sp>
      <p:sp>
        <p:nvSpPr>
          <p:cNvPr id="3" name="Content Placeholder 2"/>
          <p:cNvSpPr>
            <a:spLocks noGrp="1"/>
          </p:cNvSpPr>
          <p:nvPr>
            <p:ph idx="1"/>
          </p:nvPr>
        </p:nvSpPr>
        <p:spPr>
          <a:xfrm>
            <a:off x="457200" y="1600200"/>
            <a:ext cx="6491064" cy="4525963"/>
          </a:xfrm>
        </p:spPr>
        <p:txBody>
          <a:bodyPr/>
          <a:lstStyle/>
          <a:p>
            <a:r>
              <a:rPr lang="en-GB" dirty="0" smtClean="0"/>
              <a:t>‘The Bloody Chamber’ has many influences from the traditional French fairytale ‘Bluebeard’ by Charles Perrault. </a:t>
            </a:r>
            <a:endParaRPr lang="en-GB" dirty="0"/>
          </a:p>
        </p:txBody>
      </p:sp>
      <p:sp>
        <p:nvSpPr>
          <p:cNvPr id="4" name="Rounded Rectangle 3"/>
          <p:cNvSpPr/>
          <p:nvPr/>
        </p:nvSpPr>
        <p:spPr>
          <a:xfrm rot="21410876">
            <a:off x="71816" y="3694877"/>
            <a:ext cx="7128792" cy="2808312"/>
          </a:xfrm>
          <a:prstGeom prst="round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Char char="-"/>
            </a:pPr>
            <a:r>
              <a:rPr lang="en-GB" sz="2800" dirty="0" smtClean="0"/>
              <a:t>Can you identify the conventional fairytale elements in the text?</a:t>
            </a:r>
          </a:p>
          <a:p>
            <a:pPr algn="ctr">
              <a:buFontTx/>
              <a:buChar char="-"/>
            </a:pPr>
            <a:r>
              <a:rPr lang="en-GB" sz="2800" dirty="0" smtClean="0"/>
              <a:t>Would you object to anything in the story?</a:t>
            </a:r>
          </a:p>
          <a:p>
            <a:pPr algn="ctr">
              <a:buFontTx/>
              <a:buChar char="-"/>
            </a:pPr>
            <a:r>
              <a:rPr lang="en-GB" sz="2800" dirty="0" smtClean="0"/>
              <a:t>Predict how Carter may use this as a source and transform into an “adult nightmare”</a:t>
            </a:r>
            <a:endParaRPr lang="en-GB" sz="2800" dirty="0"/>
          </a:p>
        </p:txBody>
      </p:sp>
      <p:pic>
        <p:nvPicPr>
          <p:cNvPr id="7170" name="Picture 2" descr="http://t3.gstatic.com/images?q=tbn:ANd9GcRCtUN-EQWCSxDHaVRnNmFvWT5xybWBUCxY7fTiMR3k-IP6tPb8:upload.wikimedia.org/wikipedia/commons/thumb/8/84/Barbebleue.jpg/220px-Barbebleue.jpg"/>
          <p:cNvPicPr>
            <a:picLocks noChangeAspect="1" noChangeArrowheads="1"/>
          </p:cNvPicPr>
          <p:nvPr/>
        </p:nvPicPr>
        <p:blipFill>
          <a:blip r:embed="rId2" cstate="print"/>
          <a:srcRect/>
          <a:stretch>
            <a:fillRect/>
          </a:stretch>
        </p:blipFill>
        <p:spPr bwMode="auto">
          <a:xfrm>
            <a:off x="7092280" y="1484784"/>
            <a:ext cx="1712622" cy="21602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tx1"/>
            </a:solidFill>
          </a:ln>
        </p:spPr>
        <p:txBody>
          <a:bodyPr/>
          <a:lstStyle/>
          <a:p>
            <a:r>
              <a:rPr lang="en-GB" dirty="0" smtClean="0"/>
              <a:t>Close Readings</a:t>
            </a:r>
            <a:endParaRPr lang="en-GB" dirty="0"/>
          </a:p>
        </p:txBody>
      </p:sp>
      <p:sp>
        <p:nvSpPr>
          <p:cNvPr id="3" name="Content Placeholder 2"/>
          <p:cNvSpPr>
            <a:spLocks noGrp="1"/>
          </p:cNvSpPr>
          <p:nvPr>
            <p:ph idx="1"/>
          </p:nvPr>
        </p:nvSpPr>
        <p:spPr>
          <a:xfrm>
            <a:off x="457200" y="1600201"/>
            <a:ext cx="8229600" cy="1900807"/>
          </a:xfrm>
        </p:spPr>
        <p:txBody>
          <a:bodyPr>
            <a:normAutofit fontScale="77500" lnSpcReduction="20000"/>
          </a:bodyPr>
          <a:lstStyle/>
          <a:p>
            <a:r>
              <a:rPr lang="en-GB" dirty="0" smtClean="0"/>
              <a:t>In small groups you will now closely analyse extracts from ‘The Bloody Chamber’. </a:t>
            </a:r>
          </a:p>
          <a:p>
            <a:r>
              <a:rPr lang="en-GB" dirty="0" smtClean="0"/>
              <a:t>Use the questions on your sheets to annotate the extract. </a:t>
            </a:r>
          </a:p>
          <a:p>
            <a:r>
              <a:rPr lang="en-GB" dirty="0" smtClean="0"/>
              <a:t>Remember the LO to be “able to prepare for a mock question.” </a:t>
            </a:r>
          </a:p>
        </p:txBody>
      </p:sp>
      <p:sp>
        <p:nvSpPr>
          <p:cNvPr id="4" name="Rounded Rectangle 3"/>
          <p:cNvSpPr/>
          <p:nvPr/>
        </p:nvSpPr>
        <p:spPr>
          <a:xfrm rot="21419524">
            <a:off x="755576" y="3717032"/>
            <a:ext cx="7560840" cy="21602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 </a:t>
            </a:r>
            <a:r>
              <a:rPr lang="en-GB" sz="2800" i="1" dirty="0" smtClean="0"/>
              <a:t>The Bloody Chamber, childhood fairytales become the stuff of adult nightmares.”</a:t>
            </a:r>
            <a:br>
              <a:rPr lang="en-GB" sz="2800" i="1" dirty="0" smtClean="0"/>
            </a:br>
            <a:r>
              <a:rPr lang="en-GB" sz="2800" dirty="0" smtClean="0"/>
              <a:t>With close reference to ‘The Bloody Chamber’ say how far you agree</a:t>
            </a:r>
            <a:r>
              <a:rPr lang="en-GB" sz="2800" b="1" dirty="0" smtClean="0"/>
              <a:t> </a:t>
            </a:r>
            <a:r>
              <a:rPr lang="en-GB" sz="2800" dirty="0" smtClean="0"/>
              <a:t>with this comment.</a:t>
            </a: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tx1"/>
            </a:solidFill>
          </a:ln>
        </p:spPr>
        <p:txBody>
          <a:bodyPr/>
          <a:lstStyle/>
          <a:p>
            <a:r>
              <a:rPr lang="en-GB" dirty="0" smtClean="0"/>
              <a:t>Feedback</a:t>
            </a:r>
            <a:endParaRPr lang="en-GB" dirty="0"/>
          </a:p>
        </p:txBody>
      </p:sp>
      <p:sp>
        <p:nvSpPr>
          <p:cNvPr id="3" name="Content Placeholder 2"/>
          <p:cNvSpPr>
            <a:spLocks noGrp="1"/>
          </p:cNvSpPr>
          <p:nvPr>
            <p:ph idx="1"/>
          </p:nvPr>
        </p:nvSpPr>
        <p:spPr>
          <a:xfrm>
            <a:off x="457200" y="1600200"/>
            <a:ext cx="4906888" cy="4525963"/>
          </a:xfrm>
          <a:solidFill>
            <a:schemeClr val="bg1"/>
          </a:solidFill>
        </p:spPr>
        <p:txBody>
          <a:bodyPr>
            <a:normAutofit fontScale="92500" lnSpcReduction="10000"/>
          </a:bodyPr>
          <a:lstStyle/>
          <a:p>
            <a:r>
              <a:rPr lang="en-GB" dirty="0" smtClean="0"/>
              <a:t>“’In The Bloody Chamber’ childhood fairytales become the stuff of nightmares”</a:t>
            </a:r>
          </a:p>
          <a:p>
            <a:endParaRPr lang="en-GB" dirty="0" smtClean="0"/>
          </a:p>
          <a:p>
            <a:pPr marL="514350" indent="-514350">
              <a:buAutoNum type="arabicParenR"/>
            </a:pPr>
            <a:r>
              <a:rPr lang="en-GB" dirty="0" smtClean="0">
                <a:solidFill>
                  <a:srgbClr val="FF0000"/>
                </a:solidFill>
              </a:rPr>
              <a:t>Violence</a:t>
            </a:r>
          </a:p>
          <a:p>
            <a:pPr marL="514350" indent="-514350">
              <a:buAutoNum type="arabicParenR"/>
            </a:pPr>
            <a:r>
              <a:rPr lang="en-GB" dirty="0" smtClean="0">
                <a:solidFill>
                  <a:srgbClr val="FF0000"/>
                </a:solidFill>
              </a:rPr>
              <a:t>Sexuality</a:t>
            </a:r>
          </a:p>
          <a:p>
            <a:pPr marL="514350" indent="-514350">
              <a:buAutoNum type="arabicParenR"/>
            </a:pPr>
            <a:r>
              <a:rPr lang="en-GB" dirty="0" smtClean="0">
                <a:solidFill>
                  <a:srgbClr val="FF0000"/>
                </a:solidFill>
              </a:rPr>
              <a:t>Challenges to the patriarchal system</a:t>
            </a:r>
          </a:p>
          <a:p>
            <a:pPr marL="514350" indent="-514350">
              <a:buAutoNum type="arabicParenR"/>
            </a:pPr>
            <a:r>
              <a:rPr lang="en-GB" dirty="0" smtClean="0">
                <a:solidFill>
                  <a:srgbClr val="FF0000"/>
                </a:solidFill>
              </a:rPr>
              <a:t>Gothic elements</a:t>
            </a:r>
            <a:endParaRPr lang="en-GB" dirty="0">
              <a:solidFill>
                <a:srgbClr val="FF0000"/>
              </a:solidFill>
            </a:endParaRPr>
          </a:p>
        </p:txBody>
      </p:sp>
      <p:pic>
        <p:nvPicPr>
          <p:cNvPr id="4098" name="Picture 2" descr="http://t2.gstatic.com/images?q=tbn:ANd9GcQgXL0Q0d281jlA0qRUhQzPXKVTjLUeF4jGJ27cB7z0qm30K42u:www.digitalartistdaily.com/users/1492/thm1024/1330361088_Bloody%2520Chamber_02.jpg"/>
          <p:cNvPicPr>
            <a:picLocks noChangeAspect="1" noChangeArrowheads="1"/>
          </p:cNvPicPr>
          <p:nvPr/>
        </p:nvPicPr>
        <p:blipFill>
          <a:blip r:embed="rId2" cstate="print"/>
          <a:srcRect l="14925" t="1492" r="14925"/>
          <a:stretch>
            <a:fillRect/>
          </a:stretch>
        </p:blipFill>
        <p:spPr bwMode="auto">
          <a:xfrm>
            <a:off x="5364088" y="1916832"/>
            <a:ext cx="3384376" cy="47525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t>
            </a:r>
            <a:r>
              <a:rPr lang="en-GB" dirty="0" smtClean="0"/>
              <a:t>Essay</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808</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Bloody Chamber</vt:lpstr>
      <vt:lpstr>Transforming Fairytales</vt:lpstr>
      <vt:lpstr>“In The Bloody Chamber, childhood fairytales become the stuff of adult nightmares.” With close reference to ‘The Bloody Chamber’ say how far you agree with this comment.  (40 marks)  What AO’s are assessed for Section A?  </vt:lpstr>
      <vt:lpstr>Connector</vt:lpstr>
      <vt:lpstr>PowerPoint Presentation</vt:lpstr>
      <vt:lpstr>Source Text</vt:lpstr>
      <vt:lpstr>Close Readings</vt:lpstr>
      <vt:lpstr>Feedback</vt:lpstr>
      <vt:lpstr>Model Essay</vt:lpstr>
      <vt:lpstr>Written Task</vt:lpstr>
      <vt:lpstr>Homelearning</vt:lpstr>
    </vt:vector>
  </TitlesOfParts>
  <Company>Featherstone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Bloody Chamber</dc:title>
  <dc:creator>kmee</dc:creator>
  <cp:lastModifiedBy>katherine mee</cp:lastModifiedBy>
  <cp:revision>39</cp:revision>
  <dcterms:created xsi:type="dcterms:W3CDTF">2012-06-29T07:56:51Z</dcterms:created>
  <dcterms:modified xsi:type="dcterms:W3CDTF">2013-05-29T08:53:20Z</dcterms:modified>
</cp:coreProperties>
</file>