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B331-49BE-44AE-B6C3-4599C804425D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3D89-7ADF-4398-A289-444568D19C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40ED-A3B4-4B4A-80A5-1D0A288879DC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96ED-5BDC-4222-8C7A-D584E9AD2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CD11-ED45-49D2-921F-8D328B7CD447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B904-F0A4-4288-9845-BDE5F6E60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4EBC-F64F-43F9-8590-3C874547ECB4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6FA8-9D8D-44E0-B0D7-9BF7BBA3B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155F-FFBA-4BE9-A02C-9380D28EF020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FDD9-54FD-4A94-A1B5-164653158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554E-FEDD-44C1-B471-423BEACE9818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6C90-CCEE-42B9-905B-F711299D91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8C45-DDFC-4202-8209-25436AAF934E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AF4B-C5FD-4ABF-BC59-FF812EA155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5E48-ED78-4DB2-8AD2-A2128AE5A828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EF07-DEB6-4ADD-AD98-0FFCC3208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A086-FF6E-48B5-A28E-27F731ACFC10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F3E63-7B81-40D0-9EAC-7B785682E0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20DD-B9E1-43DF-873C-59C2AE2A3774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5844-B416-453A-AEDB-542382784D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06A1-0A19-4A08-9E45-801C77C09737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7BB1-36E1-44BA-A204-E215A1856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B51A5-63CB-4BF2-BDA4-ACA34B2CF786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34EEBC-6656-4956-9774-4735DCD86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9700" y="476250"/>
            <a:ext cx="3167063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The Courtship of Mr Lyon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338" y="2565400"/>
            <a:ext cx="4105275" cy="37433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C00000"/>
                </a:solidFill>
              </a:rPr>
              <a:t>LO: To consider how Carter challenges conventional Gothic gender roles.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C00000"/>
                </a:solidFill>
              </a:rPr>
              <a:t>LO: To respond to advise from examiners by developing AO3 and the ability to engage in debate.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n>
                  <a:solidFill>
                    <a:schemeClr val="tx1"/>
                  </a:solidFill>
                </a:ln>
              </a:rPr>
              <a:t>Connector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4835525" cy="53736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C00000"/>
                </a:solidFill>
              </a:rPr>
              <a:t>Recall: </a:t>
            </a:r>
            <a:r>
              <a:rPr lang="en-GB" dirty="0" smtClean="0">
                <a:solidFill>
                  <a:srgbClr val="C00000"/>
                </a:solidFill>
              </a:rPr>
              <a:t>Mind map the ways in which women are conventionally represented in Gothic literature.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7030A0"/>
                </a:solidFill>
              </a:rPr>
              <a:t>Connect: </a:t>
            </a:r>
            <a:r>
              <a:rPr lang="en-GB" dirty="0" smtClean="0">
                <a:solidFill>
                  <a:srgbClr val="7030A0"/>
                </a:solidFill>
              </a:rPr>
              <a:t>Answer the following question: How does Carter change the ways in which women are conventionally represented in Gothic literature?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7030A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Challenge: </a:t>
            </a:r>
            <a:r>
              <a:rPr lang="en-GB" dirty="0" smtClean="0"/>
              <a:t>Find a key quotation from ‘The Courtship of Mr Lyon’ that demonstrates how Carter challenges traditional Gothic representations of men or women and annotate. </a:t>
            </a:r>
            <a:endParaRPr lang="en-GB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844675"/>
            <a:ext cx="28797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 rot="-666990">
            <a:off x="6107113" y="5216525"/>
            <a:ext cx="2232025" cy="12001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alibri" pitchFamily="34" charset="0"/>
              </a:rPr>
              <a:t>10 minutes and feedback in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smtClean="0"/>
              <a:t>Examiner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266697">
            <a:off x="523875" y="1989138"/>
            <a:ext cx="8229600" cy="2509837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000" smtClean="0"/>
              <a:t>“Examiners are pleased to see that many students are now engaging with debate and alternative readings in their writing. Many answers construct successful arguments and counter- arguments.” (AQA Report July 2012)</a:t>
            </a:r>
          </a:p>
          <a:p>
            <a:endParaRPr lang="en-GB" sz="300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5085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0338" y="5084763"/>
            <a:ext cx="3959225" cy="1323975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What are the key words in the examiner’s advise here?</a:t>
            </a:r>
          </a:p>
          <a:p>
            <a:pPr>
              <a:buFontTx/>
              <a:buChar char="-"/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 What assessment objective needs to be developed to achieve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smtClean="0"/>
              <a:t>Feminist Gothic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763" cy="49974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3000" b="1" u="sng" smtClean="0"/>
              <a:t>Critical Input:</a:t>
            </a:r>
          </a:p>
          <a:p>
            <a:pPr>
              <a:buFont typeface="Arial" charset="0"/>
              <a:buNone/>
            </a:pPr>
            <a:r>
              <a:rPr lang="en-GB" sz="3000" smtClean="0"/>
              <a:t>Firstly, read the literary criticism given to you from </a:t>
            </a:r>
            <a:r>
              <a:rPr lang="en-GB" sz="3000" i="1" smtClean="0"/>
              <a:t>Gothic Literature </a:t>
            </a:r>
            <a:r>
              <a:rPr lang="en-GB" sz="3000" smtClean="0"/>
              <a:t>by Sue Chaplin. </a:t>
            </a:r>
          </a:p>
          <a:p>
            <a:pPr>
              <a:buFont typeface="Arial" charset="0"/>
              <a:buNone/>
            </a:pPr>
            <a:endParaRPr lang="en-GB" sz="3000" smtClean="0"/>
          </a:p>
          <a:p>
            <a:pPr>
              <a:buFontTx/>
              <a:buChar char="-"/>
            </a:pPr>
            <a:r>
              <a:rPr lang="en-GB" sz="2600" b="1" smtClean="0">
                <a:solidFill>
                  <a:srgbClr val="C00000"/>
                </a:solidFill>
              </a:rPr>
              <a:t>Highlight and annotate key words and ideas</a:t>
            </a:r>
          </a:p>
          <a:p>
            <a:pPr>
              <a:buFontTx/>
              <a:buNone/>
            </a:pPr>
            <a:r>
              <a:rPr lang="en-GB" sz="2600" b="1" u="sng" smtClean="0"/>
              <a:t>Extend and Challenge:</a:t>
            </a:r>
          </a:p>
          <a:p>
            <a:pPr>
              <a:buFontTx/>
              <a:buChar char="-"/>
            </a:pPr>
            <a:r>
              <a:rPr lang="en-GB" sz="2600" b="1" smtClean="0">
                <a:solidFill>
                  <a:srgbClr val="C00000"/>
                </a:solidFill>
              </a:rPr>
              <a:t>Link to themes or characters in ‘The Courtship of Mr Lyon’ (for example the role of the father)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 l="26880" r="26080"/>
          <a:stretch>
            <a:fillRect/>
          </a:stretch>
        </p:blipFill>
        <p:spPr bwMode="auto">
          <a:xfrm>
            <a:off x="6227763" y="1484313"/>
            <a:ext cx="23764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 rot="-295431">
            <a:off x="6659563" y="620713"/>
            <a:ext cx="2160587" cy="584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15 minutes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11863" y="4941888"/>
            <a:ext cx="2808287" cy="16033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Use my model annotations and notes from the first page to help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Debate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 rot="21448036">
            <a:off x="500063" y="1809750"/>
            <a:ext cx="8229600" cy="1684338"/>
          </a:xfrm>
          <a:ln w="57150">
            <a:solidFill>
              <a:schemeClr val="tx1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GB" smtClean="0"/>
              <a:t>“Carter challenges conventional Gothic gender roles in ‘The Courtship of Mr Lyon’”</a:t>
            </a:r>
          </a:p>
          <a:p>
            <a:pPr algn="ctr">
              <a:buFont typeface="Arial" charset="0"/>
              <a:buNone/>
            </a:pPr>
            <a:r>
              <a:rPr lang="en-GB" smtClean="0"/>
              <a:t>Discuss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088" y="3933825"/>
            <a:ext cx="79216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alibri" pitchFamily="34" charset="0"/>
              </a:rPr>
              <a:t>Write this question down. </a:t>
            </a:r>
          </a:p>
          <a:p>
            <a:endParaRPr lang="en-GB" sz="2000">
              <a:latin typeface="Calibri" pitchFamily="34" charset="0"/>
            </a:endParaRPr>
          </a:p>
          <a:p>
            <a:r>
              <a:rPr lang="en-GB" sz="2000" b="1">
                <a:latin typeface="Calibri" pitchFamily="34" charset="0"/>
              </a:rPr>
              <a:t>Annotate: </a:t>
            </a:r>
          </a:p>
          <a:p>
            <a:pPr>
              <a:buFontTx/>
              <a:buChar char="-"/>
            </a:pPr>
            <a:r>
              <a:rPr lang="en-GB" sz="2000">
                <a:latin typeface="Calibri" pitchFamily="34" charset="0"/>
              </a:rPr>
              <a:t>What are the key words and what do they mean?</a:t>
            </a:r>
          </a:p>
          <a:p>
            <a:pPr>
              <a:buFontTx/>
              <a:buChar char="-"/>
            </a:pPr>
            <a:r>
              <a:rPr lang="en-GB" sz="2000">
                <a:latin typeface="Calibri" pitchFamily="34" charset="0"/>
              </a:rPr>
              <a:t>Note your initial ideas</a:t>
            </a:r>
          </a:p>
          <a:p>
            <a:pPr>
              <a:buFontTx/>
              <a:buChar char="-"/>
            </a:pPr>
            <a:r>
              <a:rPr lang="en-GB" sz="2000">
                <a:latin typeface="Calibri" pitchFamily="34" charset="0"/>
              </a:rPr>
              <a:t>Remember you need to provide a debate for the higher marks so some ideas on </a:t>
            </a:r>
            <a:r>
              <a:rPr lang="en-GB" sz="2000" b="1">
                <a:latin typeface="Calibri" pitchFamily="34" charset="0"/>
              </a:rPr>
              <a:t>how Carter challenges </a:t>
            </a:r>
            <a:r>
              <a:rPr lang="en-GB" sz="2000">
                <a:latin typeface="Calibri" pitchFamily="34" charset="0"/>
              </a:rPr>
              <a:t>conventional gender roles and some ideas </a:t>
            </a:r>
            <a:r>
              <a:rPr lang="en-GB" sz="2000" b="1">
                <a:latin typeface="Calibri" pitchFamily="34" charset="0"/>
              </a:rPr>
              <a:t>on how she keeps them the same </a:t>
            </a:r>
            <a:r>
              <a:rPr lang="en-GB" sz="2000">
                <a:latin typeface="Calibri" pitchFamily="34" charset="0"/>
              </a:rPr>
              <a:t>(or perhaps even reinforces them further)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 rot="-590081">
            <a:off x="6619875" y="620713"/>
            <a:ext cx="1728788" cy="52228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alibri" pitchFamily="34" charset="0"/>
              </a:rPr>
              <a:t>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smtClean="0"/>
              <a:t>Characterisation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2116137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chemeClr val="tx1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u="sng" dirty="0" smtClean="0"/>
              <a:t>Key Questions: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 is each initially portrayed?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 does the portrayal change to challenge gender roles?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 is the Gothic convention of female or male representation challenged?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Why has Carter done this?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433381">
            <a:off x="1166813" y="4241800"/>
            <a:ext cx="6840537" cy="2246313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8100000" scaled="1"/>
            <a:tileRect/>
          </a:gra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+mn-cs"/>
              </a:rPr>
              <a:t>Look at the key quotations on your worksheet and analyse using your understanding of conventional female representations (passive/virginal/weak) in Gothic literature and how Carter may challenge this.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+mn-cs"/>
              </a:rPr>
              <a:t>The first has been done for you. I have demonstrated what is an effective annotation.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 rot="-409700">
            <a:off x="6824663" y="941388"/>
            <a:ext cx="2160587" cy="95408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30 minutes</a:t>
            </a:r>
          </a:p>
          <a:p>
            <a:pPr algn="ctr"/>
            <a:endParaRPr lang="en-GB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smtClean="0"/>
              <a:t>Debate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As a class debate the essay question. </a:t>
            </a:r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 rot="-151964">
            <a:off x="500063" y="2530475"/>
            <a:ext cx="8229600" cy="16843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alibri" pitchFamily="34" charset="0"/>
              </a:rPr>
              <a:t>“Carter challenges conventional Gothic gender roles in ‘The Courtship of Mr Lyon’”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GB" sz="3200">
                <a:latin typeface="Calibri" pitchFamily="34" charset="0"/>
              </a:rPr>
              <a:t>Discuss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450" y="4797425"/>
            <a:ext cx="6913563" cy="2030413"/>
          </a:xfrm>
          <a:prstGeom prst="rect">
            <a:avLst/>
          </a:prstGeom>
          <a:gradFill rotWithShape="1">
            <a:gsLst>
              <a:gs pos="0">
                <a:srgbClr val="EA8C8C"/>
              </a:gs>
              <a:gs pos="50000">
                <a:srgbClr val="F0BABA"/>
              </a:gs>
              <a:gs pos="100000">
                <a:srgbClr val="F7DEDE"/>
              </a:gs>
            </a:gsLst>
            <a:lin ang="1620000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Rules:</a:t>
            </a:r>
          </a:p>
          <a:p>
            <a:r>
              <a:rPr lang="en-GB">
                <a:latin typeface="Calibri" pitchFamily="34" charset="0"/>
              </a:rPr>
              <a:t>-One person speaks at a time</a:t>
            </a:r>
          </a:p>
          <a:p>
            <a:r>
              <a:rPr lang="en-GB">
                <a:latin typeface="Calibri" pitchFamily="34" charset="0"/>
              </a:rPr>
              <a:t>-Pass on the debate by naming the next person to speak</a:t>
            </a:r>
          </a:p>
          <a:p>
            <a:pPr>
              <a:buFontTx/>
              <a:buChar char="-"/>
            </a:pPr>
            <a:r>
              <a:rPr lang="en-GB">
                <a:latin typeface="Calibri" pitchFamily="34" charset="0"/>
              </a:rPr>
              <a:t>Make it clear if you wish to contribute (hands up?)</a:t>
            </a:r>
          </a:p>
          <a:p>
            <a:pPr>
              <a:buFontTx/>
              <a:buChar char="-"/>
            </a:pPr>
            <a:r>
              <a:rPr lang="en-GB">
                <a:latin typeface="Calibri" pitchFamily="34" charset="0"/>
              </a:rPr>
              <a:t>Use your poker chips, you should aim to contribute at least 3 times</a:t>
            </a:r>
          </a:p>
          <a:p>
            <a:pPr>
              <a:buFontTx/>
              <a:buChar char="-"/>
            </a:pPr>
            <a:r>
              <a:rPr lang="en-GB">
                <a:latin typeface="Calibri" pitchFamily="34" charset="0"/>
              </a:rPr>
              <a:t>Use evidence from the text and from our critical research today</a:t>
            </a:r>
          </a:p>
          <a:p>
            <a:pPr>
              <a:buFontTx/>
              <a:buChar char="-"/>
            </a:pP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2333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Turn to the person sitting next to and explain how you will answer the question with: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A clear argument agreeing with the statement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A clear counter-argument</a:t>
            </a:r>
            <a:endParaRPr lang="en-GB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149725"/>
            <a:ext cx="4175125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Homelearning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smtClean="0"/>
              <a:t>Complete the essay using your learning from today’s lesson. 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At least 1.5 sides typed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Size 12 font maximum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Focus on </a:t>
            </a:r>
            <a:r>
              <a:rPr lang="en-GB" sz="3000" b="1" smtClean="0"/>
              <a:t>AO3</a:t>
            </a:r>
            <a:r>
              <a:rPr lang="en-GB" sz="3000" smtClean="0"/>
              <a:t> – a variety of interpretations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Use the essay structure sheet if you need additional support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To be emailed or printed off </a:t>
            </a:r>
            <a:r>
              <a:rPr lang="en-GB" sz="3000" b="1" smtClean="0"/>
              <a:t>before</a:t>
            </a:r>
            <a:r>
              <a:rPr lang="en-GB" sz="3000" smtClean="0"/>
              <a:t> and handed in next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571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Courtship of Mr Lyon</vt:lpstr>
      <vt:lpstr>Connector</vt:lpstr>
      <vt:lpstr>Examiner Report</vt:lpstr>
      <vt:lpstr>Feminist Gothic</vt:lpstr>
      <vt:lpstr>Debate</vt:lpstr>
      <vt:lpstr>Characterisation</vt:lpstr>
      <vt:lpstr>Debate</vt:lpstr>
      <vt:lpstr>Review</vt:lpstr>
      <vt:lpstr>Homelearning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Tyger’s Bride</dc:title>
  <dc:creator>Francesca</dc:creator>
  <cp:lastModifiedBy>kmee</cp:lastModifiedBy>
  <cp:revision>30</cp:revision>
  <dcterms:created xsi:type="dcterms:W3CDTF">2012-08-07T18:28:48Z</dcterms:created>
  <dcterms:modified xsi:type="dcterms:W3CDTF">2012-09-06T15:47:27Z</dcterms:modified>
</cp:coreProperties>
</file>