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37" autoAdjust="0"/>
  </p:normalViewPr>
  <p:slideViewPr>
    <p:cSldViewPr>
      <p:cViewPr varScale="1">
        <p:scale>
          <a:sx n="71" d="100"/>
          <a:sy n="71" d="100"/>
        </p:scale>
        <p:origin x="-4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30949B4-8FB3-4857-8720-6DBD17B4A5BA}" type="datetimeFigureOut">
              <a:rPr lang="en-GB" smtClean="0"/>
              <a:pPr/>
              <a:t>04/10/2012</a:t>
            </a:fld>
            <a:endParaRPr lang="en-GB"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18120CE-49E2-4109-8F56-4CD4221977D8}"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0949B4-8FB3-4857-8720-6DBD17B4A5BA}" type="datetimeFigureOut">
              <a:rPr lang="en-GB" smtClean="0"/>
              <a:pPr/>
              <a:t>04/10/2012</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B18120CE-49E2-4109-8F56-4CD4221977D8}"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0949B4-8FB3-4857-8720-6DBD17B4A5BA}" type="datetimeFigureOut">
              <a:rPr lang="en-GB" smtClean="0"/>
              <a:pPr/>
              <a:t>04/10/2012</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B18120CE-49E2-4109-8F56-4CD4221977D8}"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0949B4-8FB3-4857-8720-6DBD17B4A5BA}" type="datetimeFigureOut">
              <a:rPr lang="en-GB" smtClean="0"/>
              <a:pPr/>
              <a:t>04/10/2012</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B18120CE-49E2-4109-8F56-4CD4221977D8}" type="slidenum">
              <a:rPr lang="en-GB" smtClean="0"/>
              <a:pPr/>
              <a:t>‹#›</a:t>
            </a:fld>
            <a:endParaRPr lang="en-GB"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30949B4-8FB3-4857-8720-6DBD17B4A5BA}" type="datetimeFigureOut">
              <a:rPr lang="en-GB" smtClean="0"/>
              <a:pPr/>
              <a:t>04/10/2012</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B18120CE-49E2-4109-8F56-4CD4221977D8}" type="slidenum">
              <a:rPr lang="en-GB" smtClean="0"/>
              <a:pPr/>
              <a:t>‹#›</a:t>
            </a:fld>
            <a:endParaRPr lang="en-GB"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30949B4-8FB3-4857-8720-6DBD17B4A5BA}" type="datetimeFigureOut">
              <a:rPr lang="en-GB" smtClean="0"/>
              <a:pPr/>
              <a:t>04/10/2012</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B18120CE-49E2-4109-8F56-4CD4221977D8}" type="slidenum">
              <a:rPr lang="en-GB" smtClean="0"/>
              <a:pPr/>
              <a:t>‹#›</a:t>
            </a:fld>
            <a:endParaRPr lang="en-GB"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30949B4-8FB3-4857-8720-6DBD17B4A5BA}" type="datetimeFigureOut">
              <a:rPr lang="en-GB" smtClean="0"/>
              <a:pPr/>
              <a:t>04/10/2012</a:t>
            </a:fld>
            <a:endParaRPr lang="en-GB" dirty="0"/>
          </a:p>
        </p:txBody>
      </p:sp>
      <p:sp>
        <p:nvSpPr>
          <p:cNvPr id="8" name="Footer Placeholder 7"/>
          <p:cNvSpPr>
            <a:spLocks noGrp="1"/>
          </p:cNvSpPr>
          <p:nvPr>
            <p:ph type="ftr" sz="quarter" idx="11"/>
          </p:nvPr>
        </p:nvSpPr>
        <p:spPr/>
        <p:txBody>
          <a:bodyPr/>
          <a:lstStyle>
            <a:extLst/>
          </a:lstStyle>
          <a:p>
            <a:endParaRPr lang="en-GB" dirty="0"/>
          </a:p>
        </p:txBody>
      </p:sp>
      <p:sp>
        <p:nvSpPr>
          <p:cNvPr id="9" name="Slide Number Placeholder 8"/>
          <p:cNvSpPr>
            <a:spLocks noGrp="1"/>
          </p:cNvSpPr>
          <p:nvPr>
            <p:ph type="sldNum" sz="quarter" idx="12"/>
          </p:nvPr>
        </p:nvSpPr>
        <p:spPr/>
        <p:txBody>
          <a:bodyPr/>
          <a:lstStyle>
            <a:extLst/>
          </a:lstStyle>
          <a:p>
            <a:fld id="{B18120CE-49E2-4109-8F56-4CD4221977D8}" type="slidenum">
              <a:rPr lang="en-GB" smtClean="0"/>
              <a:pPr/>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30949B4-8FB3-4857-8720-6DBD17B4A5BA}" type="datetimeFigureOut">
              <a:rPr lang="en-GB" smtClean="0"/>
              <a:pPr/>
              <a:t>04/10/2012</a:t>
            </a:fld>
            <a:endParaRPr lang="en-GB" dirty="0"/>
          </a:p>
        </p:txBody>
      </p:sp>
      <p:sp>
        <p:nvSpPr>
          <p:cNvPr id="4" name="Footer Placeholder 3"/>
          <p:cNvSpPr>
            <a:spLocks noGrp="1"/>
          </p:cNvSpPr>
          <p:nvPr>
            <p:ph type="ftr" sz="quarter" idx="11"/>
          </p:nvPr>
        </p:nvSpPr>
        <p:spPr/>
        <p:txBody>
          <a:bodyPr/>
          <a:lstStyle>
            <a:extLst/>
          </a:lstStyle>
          <a:p>
            <a:endParaRPr lang="en-GB" dirty="0"/>
          </a:p>
        </p:txBody>
      </p:sp>
      <p:sp>
        <p:nvSpPr>
          <p:cNvPr id="5" name="Slide Number Placeholder 4"/>
          <p:cNvSpPr>
            <a:spLocks noGrp="1"/>
          </p:cNvSpPr>
          <p:nvPr>
            <p:ph type="sldNum" sz="quarter" idx="12"/>
          </p:nvPr>
        </p:nvSpPr>
        <p:spPr/>
        <p:txBody>
          <a:bodyPr/>
          <a:lstStyle>
            <a:extLst/>
          </a:lstStyle>
          <a:p>
            <a:fld id="{B18120CE-49E2-4109-8F56-4CD4221977D8}" type="slidenum">
              <a:rPr lang="en-GB" smtClean="0"/>
              <a:pPr/>
              <a:t>‹#›</a:t>
            </a:fld>
            <a:endParaRPr lang="en-GB"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30949B4-8FB3-4857-8720-6DBD17B4A5BA}" type="datetimeFigureOut">
              <a:rPr lang="en-GB" smtClean="0"/>
              <a:pPr/>
              <a:t>04/10/2012</a:t>
            </a:fld>
            <a:endParaRPr lang="en-GB" dirty="0"/>
          </a:p>
        </p:txBody>
      </p:sp>
      <p:sp>
        <p:nvSpPr>
          <p:cNvPr id="3" name="Footer Placeholder 2"/>
          <p:cNvSpPr>
            <a:spLocks noGrp="1"/>
          </p:cNvSpPr>
          <p:nvPr>
            <p:ph type="ftr" sz="quarter" idx="11"/>
          </p:nvPr>
        </p:nvSpPr>
        <p:spPr/>
        <p:txBody>
          <a:bodyPr/>
          <a:lstStyle>
            <a:extLst/>
          </a:lstStyle>
          <a:p>
            <a:endParaRPr lang="en-GB" dirty="0"/>
          </a:p>
        </p:txBody>
      </p:sp>
      <p:sp>
        <p:nvSpPr>
          <p:cNvPr id="4" name="Slide Number Placeholder 3"/>
          <p:cNvSpPr>
            <a:spLocks noGrp="1"/>
          </p:cNvSpPr>
          <p:nvPr>
            <p:ph type="sldNum" sz="quarter" idx="12"/>
          </p:nvPr>
        </p:nvSpPr>
        <p:spPr/>
        <p:txBody>
          <a:bodyPr/>
          <a:lstStyle>
            <a:extLst/>
          </a:lstStyle>
          <a:p>
            <a:fld id="{B18120CE-49E2-4109-8F56-4CD4221977D8}"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30949B4-8FB3-4857-8720-6DBD17B4A5BA}" type="datetimeFigureOut">
              <a:rPr lang="en-GB" smtClean="0"/>
              <a:pPr/>
              <a:t>04/10/2012</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B18120CE-49E2-4109-8F56-4CD4221977D8}" type="slidenum">
              <a:rPr lang="en-GB" smtClean="0"/>
              <a:pPr/>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30949B4-8FB3-4857-8720-6DBD17B4A5BA}" type="datetimeFigureOut">
              <a:rPr lang="en-GB" smtClean="0"/>
              <a:pPr/>
              <a:t>04/10/2012</a:t>
            </a:fld>
            <a:endParaRPr lang="en-GB"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18120CE-49E2-4109-8F56-4CD4221977D8}" type="slidenum">
              <a:rPr lang="en-GB" smtClean="0"/>
              <a:pPr/>
              <a:t>‹#›</a:t>
            </a:fld>
            <a:endParaRPr lang="en-GB"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30949B4-8FB3-4857-8720-6DBD17B4A5BA}" type="datetimeFigureOut">
              <a:rPr lang="en-GB" smtClean="0"/>
              <a:pPr/>
              <a:t>04/10/2012</a:t>
            </a:fld>
            <a:endParaRPr lang="en-GB"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8120CE-49E2-4109-8F56-4CD4221977D8}"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907704" y="476672"/>
            <a:ext cx="5184576" cy="923330"/>
          </a:xfrm>
          <a:prstGeom prst="rect">
            <a:avLst/>
          </a:prstGeom>
          <a:noFill/>
        </p:spPr>
        <p:txBody>
          <a:bodyPr wrap="squar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CONNECTOR</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7" name="TextBox 6"/>
          <p:cNvSpPr txBox="1"/>
          <p:nvPr/>
        </p:nvSpPr>
        <p:spPr>
          <a:xfrm>
            <a:off x="827584" y="1844824"/>
            <a:ext cx="7848872" cy="1323439"/>
          </a:xfrm>
          <a:prstGeom prst="rect">
            <a:avLst/>
          </a:prstGeom>
          <a:noFill/>
        </p:spPr>
        <p:txBody>
          <a:bodyPr wrap="square" rtlCol="0">
            <a:spAutoFit/>
          </a:bodyPr>
          <a:lstStyle/>
          <a:p>
            <a:r>
              <a:rPr lang="en-GB" sz="2000" dirty="0" smtClean="0">
                <a:solidFill>
                  <a:schemeClr val="accent1">
                    <a:lumMod val="75000"/>
                  </a:schemeClr>
                </a:solidFill>
                <a:latin typeface="Century Gothic" pitchFamily="34" charset="0"/>
              </a:rPr>
              <a:t>Analyse the images in front of you:</a:t>
            </a:r>
          </a:p>
          <a:p>
            <a:r>
              <a:rPr lang="en-GB" sz="2000" dirty="0" smtClean="0">
                <a:solidFill>
                  <a:schemeClr val="accent1">
                    <a:lumMod val="75000"/>
                  </a:schemeClr>
                </a:solidFill>
                <a:latin typeface="Century Gothic" pitchFamily="34" charset="0"/>
              </a:rPr>
              <a:t>- Different interpretations</a:t>
            </a:r>
          </a:p>
          <a:p>
            <a:pPr>
              <a:buFontTx/>
              <a:buChar char="-"/>
            </a:pPr>
            <a:r>
              <a:rPr lang="en-GB" sz="2000" dirty="0" smtClean="0">
                <a:solidFill>
                  <a:schemeClr val="accent1">
                    <a:lumMod val="75000"/>
                  </a:schemeClr>
                </a:solidFill>
                <a:latin typeface="Century Gothic" pitchFamily="34" charset="0"/>
              </a:rPr>
              <a:t> Significance</a:t>
            </a:r>
          </a:p>
          <a:p>
            <a:pPr>
              <a:buFontTx/>
              <a:buChar char="-"/>
            </a:pPr>
            <a:r>
              <a:rPr lang="en-GB" sz="2000" dirty="0">
                <a:solidFill>
                  <a:schemeClr val="accent1">
                    <a:lumMod val="75000"/>
                  </a:schemeClr>
                </a:solidFill>
                <a:latin typeface="Century Gothic" pitchFamily="34" charset="0"/>
              </a:rPr>
              <a:t> </a:t>
            </a:r>
            <a:r>
              <a:rPr lang="en-GB" sz="2000" dirty="0" smtClean="0">
                <a:solidFill>
                  <a:schemeClr val="accent1">
                    <a:lumMod val="75000"/>
                  </a:schemeClr>
                </a:solidFill>
                <a:latin typeface="Century Gothic" pitchFamily="34" charset="0"/>
              </a:rPr>
              <a:t>Include gothic terminology</a:t>
            </a:r>
          </a:p>
        </p:txBody>
      </p:sp>
      <p:pic>
        <p:nvPicPr>
          <p:cNvPr id="13314" name="Picture 2" descr="http://t1.gstatic.com/images?q=tbn:ANd9GcRCnJq0uuBazOAgsyRyxuj8gUzI_nrrIvyz-JlQYuVg38TiJi7A&amp;t=1"/>
          <p:cNvPicPr>
            <a:picLocks noChangeAspect="1" noChangeArrowheads="1"/>
          </p:cNvPicPr>
          <p:nvPr/>
        </p:nvPicPr>
        <p:blipFill>
          <a:blip r:embed="rId2" cstate="print"/>
          <a:srcRect/>
          <a:stretch>
            <a:fillRect/>
          </a:stretch>
        </p:blipFill>
        <p:spPr bwMode="auto">
          <a:xfrm>
            <a:off x="5004048" y="2852936"/>
            <a:ext cx="3728986" cy="208823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5"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checkerboard(down)">
                                      <p:cBhvr>
                                        <p:cTn id="12" dur="1000"/>
                                        <p:tgtEl>
                                          <p:spTgt spid="7">
                                            <p:txEl>
                                              <p:pRg st="0" end="0"/>
                                            </p:txEl>
                                          </p:spTgt>
                                        </p:tgtEl>
                                      </p:cBhvr>
                                    </p:animEffect>
                                  </p:childTnLst>
                                </p:cTn>
                              </p:par>
                              <p:par>
                                <p:cTn id="13" presetID="5" presetClass="entr" presetSubtype="5" fill="hold"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checkerboard(down)">
                                      <p:cBhvr>
                                        <p:cTn id="15" dur="1000"/>
                                        <p:tgtEl>
                                          <p:spTgt spid="7">
                                            <p:txEl>
                                              <p:pRg st="1" end="1"/>
                                            </p:txEl>
                                          </p:spTgt>
                                        </p:tgtEl>
                                      </p:cBhvr>
                                    </p:animEffect>
                                  </p:childTnLst>
                                </p:cTn>
                              </p:par>
                              <p:par>
                                <p:cTn id="16" presetID="5" presetClass="entr" presetSubtype="5" fill="hold" nodeType="withEffect">
                                  <p:stCondLst>
                                    <p:cond delay="0"/>
                                  </p:stCondLst>
                                  <p:childTnLst>
                                    <p:set>
                                      <p:cBhvr>
                                        <p:cTn id="17" dur="1" fill="hold">
                                          <p:stCondLst>
                                            <p:cond delay="0"/>
                                          </p:stCondLst>
                                        </p:cTn>
                                        <p:tgtEl>
                                          <p:spTgt spid="7">
                                            <p:txEl>
                                              <p:pRg st="2" end="2"/>
                                            </p:txEl>
                                          </p:spTgt>
                                        </p:tgtEl>
                                        <p:attrNameLst>
                                          <p:attrName>style.visibility</p:attrName>
                                        </p:attrNameLst>
                                      </p:cBhvr>
                                      <p:to>
                                        <p:strVal val="visible"/>
                                      </p:to>
                                    </p:set>
                                    <p:animEffect transition="in" filter="checkerboard(down)">
                                      <p:cBhvr>
                                        <p:cTn id="18" dur="1000"/>
                                        <p:tgtEl>
                                          <p:spTgt spid="7">
                                            <p:txEl>
                                              <p:pRg st="2" end="2"/>
                                            </p:txEl>
                                          </p:spTgt>
                                        </p:tgtEl>
                                      </p:cBhvr>
                                    </p:animEffect>
                                  </p:childTnLst>
                                </p:cTn>
                              </p:par>
                              <p:par>
                                <p:cTn id="19" presetID="5" presetClass="entr" presetSubtype="5" fill="hold" nodeType="with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Effect transition="in" filter="checkerboard(down)">
                                      <p:cBhvr>
                                        <p:cTn id="21" dur="10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smtClean="0">
              <a:latin typeface="Century Gothic" pitchFamily="34" charset="0"/>
            </a:endParaRPr>
          </a:p>
          <a:p>
            <a:pPr>
              <a:buNone/>
            </a:pPr>
            <a:r>
              <a:rPr lang="en-GB" b="1" dirty="0" smtClean="0">
                <a:solidFill>
                  <a:srgbClr val="FF0000"/>
                </a:solidFill>
                <a:latin typeface="Century Gothic" pitchFamily="34" charset="0"/>
              </a:rPr>
              <a:t>Lesson Objectives:</a:t>
            </a:r>
          </a:p>
          <a:p>
            <a:endParaRPr lang="en-GB" dirty="0" smtClean="0">
              <a:latin typeface="Century Gothic" pitchFamily="34" charset="0"/>
            </a:endParaRPr>
          </a:p>
          <a:p>
            <a:r>
              <a:rPr lang="en-GB" dirty="0" smtClean="0">
                <a:solidFill>
                  <a:schemeClr val="accent1">
                    <a:lumMod val="75000"/>
                  </a:schemeClr>
                </a:solidFill>
                <a:latin typeface="Century Gothic" pitchFamily="34" charset="0"/>
              </a:rPr>
              <a:t>To analyse The Erl-King, considering all assessment objectives.</a:t>
            </a:r>
          </a:p>
          <a:p>
            <a:endParaRPr lang="en-GB" dirty="0" smtClean="0">
              <a:solidFill>
                <a:schemeClr val="accent1">
                  <a:lumMod val="75000"/>
                </a:schemeClr>
              </a:solidFill>
              <a:latin typeface="Century Gothic" pitchFamily="34" charset="0"/>
            </a:endParaRPr>
          </a:p>
          <a:p>
            <a:r>
              <a:rPr lang="en-GB" dirty="0" smtClean="0">
                <a:solidFill>
                  <a:schemeClr val="accent1">
                    <a:lumMod val="75000"/>
                  </a:schemeClr>
                </a:solidFill>
                <a:latin typeface="Century Gothic" pitchFamily="34" charset="0"/>
              </a:rPr>
              <a:t>To engage in a debate about the tale.</a:t>
            </a:r>
          </a:p>
          <a:p>
            <a:pPr>
              <a:buNone/>
            </a:pPr>
            <a:endParaRPr lang="en-GB" dirty="0" smtClean="0">
              <a:latin typeface="Century Gothic" pitchFamily="34" charset="0"/>
            </a:endParaRPr>
          </a:p>
          <a:p>
            <a:endParaRPr lang="en-GB" dirty="0" smtClean="0">
              <a:latin typeface="Century Gothic" pitchFamily="34" charset="0"/>
            </a:endParaRPr>
          </a:p>
        </p:txBody>
      </p:sp>
      <p:sp>
        <p:nvSpPr>
          <p:cNvPr id="4" name="Rectangle 3"/>
          <p:cNvSpPr/>
          <p:nvPr/>
        </p:nvSpPr>
        <p:spPr>
          <a:xfrm>
            <a:off x="2627784" y="332656"/>
            <a:ext cx="3828292" cy="923330"/>
          </a:xfrm>
          <a:prstGeom prst="rect">
            <a:avLst/>
          </a:prstGeom>
          <a:noFill/>
        </p:spPr>
        <p:txBody>
          <a:bodyPr wrap="non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The Gothic</a:t>
            </a: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checkerboard(across)">
                                      <p:cBhvr>
                                        <p:cTn id="13" dur="500"/>
                                        <p:tgtEl>
                                          <p:spTgt spid="2">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checkerboard(across)">
                                      <p:cBhvr>
                                        <p:cTn id="18" dur="500"/>
                                        <p:tgtEl>
                                          <p:spTgt spid="2">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Effect transition="in" filter="checkerboard(across)">
                                      <p:cBhvr>
                                        <p:cTn id="23"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solidFill>
                  <a:schemeClr val="accent1">
                    <a:lumMod val="50000"/>
                  </a:schemeClr>
                </a:solidFill>
                <a:latin typeface="Century Gothic" pitchFamily="34" charset="0"/>
              </a:rPr>
              <a:t>Read the summary hand-out about the story. </a:t>
            </a:r>
          </a:p>
          <a:p>
            <a:endParaRPr lang="en-GB" dirty="0" smtClean="0">
              <a:solidFill>
                <a:schemeClr val="accent1">
                  <a:lumMod val="75000"/>
                </a:schemeClr>
              </a:solidFill>
              <a:latin typeface="Century Gothic" pitchFamily="34" charset="0"/>
            </a:endParaRPr>
          </a:p>
          <a:p>
            <a:r>
              <a:rPr lang="en-GB" dirty="0" smtClean="0">
                <a:solidFill>
                  <a:schemeClr val="accent1">
                    <a:lumMod val="75000"/>
                  </a:schemeClr>
                </a:solidFill>
                <a:latin typeface="Century Gothic" pitchFamily="34" charset="0"/>
              </a:rPr>
              <a:t>Read the extracts of AO4 given to you. </a:t>
            </a:r>
          </a:p>
          <a:p>
            <a:endParaRPr lang="en-GB" dirty="0" smtClean="0">
              <a:solidFill>
                <a:schemeClr val="accent1">
                  <a:lumMod val="75000"/>
                </a:schemeClr>
              </a:solidFill>
              <a:latin typeface="Century Gothic" pitchFamily="34" charset="0"/>
            </a:endParaRPr>
          </a:p>
          <a:p>
            <a:r>
              <a:rPr lang="en-GB" dirty="0" smtClean="0">
                <a:solidFill>
                  <a:schemeClr val="bg2">
                    <a:lumMod val="50000"/>
                  </a:schemeClr>
                </a:solidFill>
                <a:latin typeface="Century Gothic" pitchFamily="34" charset="0"/>
              </a:rPr>
              <a:t>Check out the </a:t>
            </a:r>
            <a:r>
              <a:rPr lang="en-GB" u="sng" dirty="0" smtClean="0">
                <a:solidFill>
                  <a:schemeClr val="bg2">
                    <a:lumMod val="50000"/>
                  </a:schemeClr>
                </a:solidFill>
                <a:latin typeface="Century Gothic" pitchFamily="34" charset="0"/>
              </a:rPr>
              <a:t>critical writings </a:t>
            </a:r>
            <a:r>
              <a:rPr lang="en-GB" dirty="0" smtClean="0">
                <a:solidFill>
                  <a:schemeClr val="bg2">
                    <a:lumMod val="50000"/>
                  </a:schemeClr>
                </a:solidFill>
                <a:latin typeface="Century Gothic" pitchFamily="34" charset="0"/>
              </a:rPr>
              <a:t>– poem in relation to the story.</a:t>
            </a:r>
            <a:endParaRPr lang="en-GB" dirty="0">
              <a:solidFill>
                <a:schemeClr val="bg2">
                  <a:lumMod val="50000"/>
                </a:schemeClr>
              </a:solidFill>
              <a:latin typeface="Century Gothic" pitchFamily="34" charset="0"/>
            </a:endParaRPr>
          </a:p>
        </p:txBody>
      </p:sp>
      <p:sp>
        <p:nvSpPr>
          <p:cNvPr id="4" name="Rectangle 3"/>
          <p:cNvSpPr/>
          <p:nvPr/>
        </p:nvSpPr>
        <p:spPr>
          <a:xfrm>
            <a:off x="4479634" y="2967335"/>
            <a:ext cx="184731" cy="923330"/>
          </a:xfrm>
          <a:prstGeom prst="rect">
            <a:avLst/>
          </a:prstGeom>
          <a:noFill/>
        </p:spPr>
        <p:txBody>
          <a:bodyPr wrap="none" lIns="91440" tIns="45720" rIns="91440" bIns="45720">
            <a:spAutoFit/>
          </a:bodyPr>
          <a:lstStyle/>
          <a:p>
            <a:pPr algn="ct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5" name="Rectangle 4"/>
          <p:cNvSpPr/>
          <p:nvPr/>
        </p:nvSpPr>
        <p:spPr>
          <a:xfrm>
            <a:off x="1331640" y="332656"/>
            <a:ext cx="6388287" cy="923330"/>
          </a:xfrm>
          <a:prstGeom prst="rect">
            <a:avLst/>
          </a:prstGeom>
          <a:noFill/>
        </p:spPr>
        <p:txBody>
          <a:bodyPr wrap="non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Task 1- Summary </a:t>
            </a: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checkerboard(across)">
                                      <p:cBhvr>
                                        <p:cTn id="13" dur="5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checkerboard(across)">
                                      <p:cBhvr>
                                        <p:cTn id="18" dur="500"/>
                                        <p:tgtEl>
                                          <p:spTgt spid="2">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checkerboard(across)">
                                      <p:cBhvr>
                                        <p:cTn id="23"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916832"/>
            <a:ext cx="8229600" cy="4525963"/>
          </a:xfrm>
        </p:spPr>
        <p:txBody>
          <a:bodyPr/>
          <a:lstStyle/>
          <a:p>
            <a:r>
              <a:rPr lang="en-GB" dirty="0" smtClean="0">
                <a:solidFill>
                  <a:schemeClr val="accent1">
                    <a:lumMod val="50000"/>
                  </a:schemeClr>
                </a:solidFill>
                <a:latin typeface="Century Gothic" pitchFamily="34" charset="0"/>
              </a:rPr>
              <a:t>Read and understand the quotes, analyse them, add your annotations; make them relevant. </a:t>
            </a:r>
          </a:p>
          <a:p>
            <a:endParaRPr lang="en-GB" dirty="0" smtClean="0">
              <a:solidFill>
                <a:schemeClr val="accent1">
                  <a:lumMod val="75000"/>
                </a:schemeClr>
              </a:solidFill>
              <a:latin typeface="Century Gothic" pitchFamily="34" charset="0"/>
            </a:endParaRPr>
          </a:p>
          <a:p>
            <a:r>
              <a:rPr lang="en-GB" dirty="0" smtClean="0">
                <a:solidFill>
                  <a:schemeClr val="accent1">
                    <a:lumMod val="75000"/>
                  </a:schemeClr>
                </a:solidFill>
                <a:latin typeface="Century Gothic" pitchFamily="34" charset="0"/>
              </a:rPr>
              <a:t>Highlight key information and words </a:t>
            </a:r>
          </a:p>
          <a:p>
            <a:endParaRPr lang="en-GB" dirty="0" smtClean="0">
              <a:solidFill>
                <a:schemeClr val="accent1">
                  <a:lumMod val="75000"/>
                </a:schemeClr>
              </a:solidFill>
              <a:latin typeface="Century Gothic" pitchFamily="34" charset="0"/>
            </a:endParaRPr>
          </a:p>
          <a:p>
            <a:r>
              <a:rPr lang="en-GB" dirty="0" smtClean="0">
                <a:solidFill>
                  <a:schemeClr val="accent2">
                    <a:lumMod val="75000"/>
                  </a:schemeClr>
                </a:solidFill>
                <a:latin typeface="Century Gothic" pitchFamily="34" charset="0"/>
              </a:rPr>
              <a:t>In groups – work together and share ideas and make clear annotations </a:t>
            </a:r>
          </a:p>
        </p:txBody>
      </p:sp>
      <p:sp>
        <p:nvSpPr>
          <p:cNvPr id="4" name="Rectangle 3"/>
          <p:cNvSpPr/>
          <p:nvPr/>
        </p:nvSpPr>
        <p:spPr>
          <a:xfrm>
            <a:off x="272661" y="260648"/>
            <a:ext cx="8691827" cy="1754326"/>
          </a:xfrm>
          <a:prstGeom prst="rect">
            <a:avLst/>
          </a:prstGeom>
          <a:noFill/>
        </p:spPr>
        <p:txBody>
          <a:bodyPr wrap="squar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Task 2 – Annotate Quotes</a:t>
            </a: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checkerboard(across)">
                                      <p:cBhvr>
                                        <p:cTn id="13" dur="5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checkerboard(across)">
                                      <p:cBhvr>
                                        <p:cTn id="18" dur="500"/>
                                        <p:tgtEl>
                                          <p:spTgt spid="2">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box(in)">
                                      <p:cBhvr>
                                        <p:cTn id="23"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5576" y="2348880"/>
            <a:ext cx="7560840" cy="1569660"/>
          </a:xfrm>
          <a:prstGeom prst="rect">
            <a:avLst/>
          </a:prstGeom>
          <a:noFill/>
        </p:spPr>
        <p:txBody>
          <a:bodyPr wrap="square" lIns="91440" tIns="45720" rIns="91440" bIns="45720">
            <a:spAutoFit/>
          </a:bodyPr>
          <a:lstStyle/>
          <a:p>
            <a:pPr algn="ctr"/>
            <a:r>
              <a:rPr lang="en-US" sz="96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DEBATE!!!</a:t>
            </a:r>
            <a:endParaRPr lang="en-US" sz="9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1800" b="1" i="1" u="sng" dirty="0" smtClean="0">
                <a:solidFill>
                  <a:schemeClr val="accent1">
                    <a:lumMod val="50000"/>
                  </a:schemeClr>
                </a:solidFill>
              </a:rPr>
              <a:t>Essay questions that you could answer – </a:t>
            </a:r>
          </a:p>
          <a:p>
            <a:r>
              <a:rPr lang="en-GB" sz="2000" i="1" dirty="0" smtClean="0">
                <a:solidFill>
                  <a:srgbClr val="FF0000"/>
                </a:solidFill>
                <a:latin typeface="Century Gothic" pitchFamily="34" charset="0"/>
              </a:rPr>
              <a:t>Many readers have been shocked by the stories in The Bloody Chamber.  Do you find them merely shocking?  You should refer to at least two stories in your answer. (40 marks)</a:t>
            </a:r>
          </a:p>
          <a:p>
            <a:endParaRPr lang="en-GB" sz="2000" dirty="0" smtClean="0">
              <a:solidFill>
                <a:srgbClr val="FF0000"/>
              </a:solidFill>
              <a:latin typeface="Century Gothic" pitchFamily="34" charset="0"/>
            </a:endParaRPr>
          </a:p>
          <a:p>
            <a:pPr lvl="0"/>
            <a:r>
              <a:rPr lang="en-GB" sz="2000" i="1" dirty="0" smtClean="0">
                <a:latin typeface="Century Gothic" pitchFamily="34" charset="0"/>
              </a:rPr>
              <a:t>“</a:t>
            </a:r>
            <a:r>
              <a:rPr lang="en-GB" sz="2000" i="1" dirty="0" smtClean="0">
                <a:solidFill>
                  <a:schemeClr val="accent3"/>
                </a:solidFill>
                <a:latin typeface="Century Gothic" pitchFamily="34" charset="0"/>
              </a:rPr>
              <a:t>In The Bloody Chamber Angela Carter reverses gothic traditions so that the males become the victims instead of the females.”Consider at least two of the stories in The Bloody Chamber in the light of this view.(40 marks)</a:t>
            </a:r>
          </a:p>
          <a:p>
            <a:pPr lvl="0"/>
            <a:endParaRPr lang="en-GB" sz="2000" i="1" dirty="0" smtClean="0">
              <a:solidFill>
                <a:schemeClr val="accent3"/>
              </a:solidFill>
              <a:latin typeface="Century Gothic" pitchFamily="34" charset="0"/>
            </a:endParaRPr>
          </a:p>
          <a:p>
            <a:r>
              <a:rPr lang="en-GB" sz="2000" i="1" dirty="0" smtClean="0">
                <a:latin typeface="Century Gothic" pitchFamily="34" charset="0"/>
              </a:rPr>
              <a:t>“</a:t>
            </a:r>
            <a:r>
              <a:rPr lang="en-GB" sz="2000" i="1" dirty="0" smtClean="0">
                <a:solidFill>
                  <a:srgbClr val="00B050"/>
                </a:solidFill>
                <a:latin typeface="Century Gothic" pitchFamily="34" charset="0"/>
              </a:rPr>
              <a:t>In the stories in The Bloody Chamber Carter is excessively interested in violent instincts.” How far do you agree with this view? (40 marks)</a:t>
            </a:r>
            <a:endParaRPr lang="en-GB" sz="2000" dirty="0" smtClean="0">
              <a:solidFill>
                <a:srgbClr val="00B050"/>
              </a:solidFill>
              <a:latin typeface="Century Gothic" pitchFamily="34" charset="0"/>
            </a:endParaRPr>
          </a:p>
          <a:p>
            <a:pPr lvl="0">
              <a:buNone/>
            </a:pPr>
            <a:endParaRPr lang="en-GB" sz="1800" i="1" dirty="0" smtClean="0"/>
          </a:p>
          <a:p>
            <a:pPr lvl="0"/>
            <a:endParaRPr lang="en-GB" sz="1800" dirty="0" smtClean="0"/>
          </a:p>
          <a:p>
            <a:endParaRPr lang="en-GB" dirty="0">
              <a:solidFill>
                <a:schemeClr val="accent1">
                  <a:lumMod val="50000"/>
                </a:schemeClr>
              </a:solidFill>
            </a:endParaRPr>
          </a:p>
        </p:txBody>
      </p:sp>
      <p:sp>
        <p:nvSpPr>
          <p:cNvPr id="5" name="Rectangle 4"/>
          <p:cNvSpPr/>
          <p:nvPr/>
        </p:nvSpPr>
        <p:spPr>
          <a:xfrm>
            <a:off x="2627784" y="188640"/>
            <a:ext cx="3597460" cy="1323439"/>
          </a:xfrm>
          <a:prstGeom prst="rect">
            <a:avLst/>
          </a:prstGeom>
          <a:noFill/>
        </p:spPr>
        <p:txBody>
          <a:bodyPr wrap="none" lIns="91440" tIns="45720" rIns="91440" bIns="45720">
            <a:spAutoFit/>
          </a:bodyPr>
          <a:lstStyle/>
          <a:p>
            <a:pPr algn="ctr"/>
            <a:r>
              <a:rPr lang="en-US" sz="80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Review</a:t>
            </a:r>
            <a:endParaRPr lang="en-US" sz="80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checkerboard(across)">
                                      <p:cBhvr>
                                        <p:cTn id="19" dur="500"/>
                                        <p:tgtEl>
                                          <p:spTgt spid="2">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nodeType="click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Effect transition="in" filter="checkerboard(across)">
                                      <p:cBhvr>
                                        <p:cTn id="24" dur="500"/>
                                        <p:tgtEl>
                                          <p:spTgt spid="2">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nodeType="click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Effect transition="in" filter="checkerboard(across)">
                                      <p:cBhvr>
                                        <p:cTn id="29"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46</TotalTime>
  <Words>232</Words>
  <Application>Microsoft Office PowerPoint</Application>
  <PresentationFormat>On-screen Show (4:3)</PresentationFormat>
  <Paragraphs>33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Slide 1</vt:lpstr>
      <vt:lpstr>Slide 2</vt:lpstr>
      <vt:lpstr>Slide 3</vt:lpstr>
      <vt:lpstr>Slide 4</vt:lpstr>
      <vt:lpstr>Slide 5</vt:lpstr>
      <vt:lpstr>Slide 6</vt:lpstr>
    </vt:vector>
  </TitlesOfParts>
  <Company>Featherstone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FHS9089</dc:creator>
  <cp:lastModifiedBy>FHS9089</cp:lastModifiedBy>
  <cp:revision>31</cp:revision>
  <dcterms:created xsi:type="dcterms:W3CDTF">2012-09-26T08:27:39Z</dcterms:created>
  <dcterms:modified xsi:type="dcterms:W3CDTF">2012-10-04T07:47:59Z</dcterms:modified>
</cp:coreProperties>
</file>