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61" r:id="rId5"/>
    <p:sldId id="258" r:id="rId6"/>
    <p:sldId id="262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66"/>
    <a:srgbClr val="FF0066"/>
    <a:srgbClr val="CC0066"/>
    <a:srgbClr val="CC0099"/>
    <a:srgbClr val="006699"/>
    <a:srgbClr val="00FF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B485-3AEA-4779-A546-710EAA23A345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625A-42A5-437C-8A01-482AB36B42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B485-3AEA-4779-A546-710EAA23A345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625A-42A5-437C-8A01-482AB36B42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B485-3AEA-4779-A546-710EAA23A345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625A-42A5-437C-8A01-482AB36B42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B485-3AEA-4779-A546-710EAA23A345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625A-42A5-437C-8A01-482AB36B42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B485-3AEA-4779-A546-710EAA23A345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625A-42A5-437C-8A01-482AB36B42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B485-3AEA-4779-A546-710EAA23A345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625A-42A5-437C-8A01-482AB36B42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B485-3AEA-4779-A546-710EAA23A345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625A-42A5-437C-8A01-482AB36B42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B485-3AEA-4779-A546-710EAA23A345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625A-42A5-437C-8A01-482AB36B42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B485-3AEA-4779-A546-710EAA23A345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625A-42A5-437C-8A01-482AB36B42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B485-3AEA-4779-A546-710EAA23A345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625A-42A5-437C-8A01-482AB36B42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B485-3AEA-4779-A546-710EAA23A345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625A-42A5-437C-8A01-482AB36B42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BB485-3AEA-4779-A546-710EAA23A345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A625A-42A5-437C-8A01-482AB36B421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Werewolf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Quotation Blast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8195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6000" b="1" u="sng" dirty="0" smtClean="0">
                <a:latin typeface="Maiandra GD" pitchFamily="34" charset="0"/>
              </a:rPr>
              <a:t>The Gothic in ‘Macbeth’ </a:t>
            </a:r>
            <a:endParaRPr lang="en-GB" sz="6000" b="1" u="sng" dirty="0">
              <a:latin typeface="Maiandra G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564904"/>
            <a:ext cx="8280920" cy="1752600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  <a:latin typeface="Maiandra GD" pitchFamily="34" charset="0"/>
              </a:rPr>
              <a:t>LO: </a:t>
            </a:r>
            <a:r>
              <a:rPr lang="en-GB" sz="3600" dirty="0" smtClean="0">
                <a:solidFill>
                  <a:schemeClr val="tx1"/>
                </a:solidFill>
                <a:latin typeface="Maiandra GD" pitchFamily="34" charset="0"/>
              </a:rPr>
              <a:t>to identify the gothic elements in ‘Macbeth’ and to explain their purpose and effect. </a:t>
            </a:r>
            <a:endParaRPr lang="en-GB" sz="3600" dirty="0">
              <a:solidFill>
                <a:schemeClr val="tx1"/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70C0"/>
                </a:solidFill>
                <a:latin typeface="Maiandra GD" pitchFamily="34" charset="0"/>
              </a:rPr>
              <a:t>wild </a:t>
            </a:r>
            <a:r>
              <a:rPr lang="en-GB" dirty="0">
                <a:solidFill>
                  <a:srgbClr val="0070C0"/>
                </a:solidFill>
                <a:latin typeface="Maiandra GD" pitchFamily="34" charset="0"/>
              </a:rPr>
              <a:t>landscapes (the </a:t>
            </a:r>
            <a:r>
              <a:rPr lang="en-GB" dirty="0" smtClean="0">
                <a:solidFill>
                  <a:srgbClr val="0070C0"/>
                </a:solidFill>
                <a:latin typeface="Maiandra GD" pitchFamily="34" charset="0"/>
              </a:rPr>
              <a:t>heath) </a:t>
            </a:r>
            <a:r>
              <a:rPr lang="en-GB" dirty="0" smtClean="0">
                <a:solidFill>
                  <a:srgbClr val="FF0000"/>
                </a:solidFill>
                <a:latin typeface="Maiandra GD" pitchFamily="34" charset="0"/>
              </a:rPr>
              <a:t>(</a:t>
            </a:r>
            <a:r>
              <a:rPr lang="en-GB" dirty="0" err="1" smtClean="0">
                <a:solidFill>
                  <a:srgbClr val="FF0000"/>
                </a:solidFill>
                <a:latin typeface="Maiandra GD" pitchFamily="34" charset="0"/>
              </a:rPr>
              <a:t>Sadik</a:t>
            </a:r>
            <a:r>
              <a:rPr lang="en-GB" dirty="0" smtClean="0">
                <a:solidFill>
                  <a:srgbClr val="FF0000"/>
                </a:solidFill>
                <a:latin typeface="Maiandra GD" pitchFamily="34" charset="0"/>
              </a:rPr>
              <a:t>)</a:t>
            </a:r>
            <a:endParaRPr lang="en-GB" dirty="0" smtClean="0">
              <a:solidFill>
                <a:srgbClr val="FF0000"/>
              </a:solidFill>
              <a:latin typeface="Maiandra GD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B050"/>
                </a:solidFill>
                <a:latin typeface="Maiandra GD" pitchFamily="34" charset="0"/>
              </a:rPr>
              <a:t>castles (Macbeth’s castle, </a:t>
            </a:r>
            <a:r>
              <a:rPr lang="en-GB" dirty="0" err="1" smtClean="0">
                <a:solidFill>
                  <a:srgbClr val="00B050"/>
                </a:solidFill>
                <a:latin typeface="Maiandra GD" pitchFamily="34" charset="0"/>
              </a:rPr>
              <a:t>Dunsinane</a:t>
            </a:r>
            <a:r>
              <a:rPr lang="en-GB" dirty="0" smtClean="0">
                <a:solidFill>
                  <a:srgbClr val="00B050"/>
                </a:solidFill>
                <a:latin typeface="Maiandra GD" pitchFamily="34" charset="0"/>
              </a:rPr>
              <a:t>) </a:t>
            </a:r>
            <a:r>
              <a:rPr lang="en-GB" dirty="0" smtClean="0">
                <a:solidFill>
                  <a:srgbClr val="FF0000"/>
                </a:solidFill>
                <a:latin typeface="Maiandra GD" pitchFamily="34" charset="0"/>
              </a:rPr>
              <a:t>(</a:t>
            </a:r>
            <a:r>
              <a:rPr lang="en-GB" dirty="0" err="1" smtClean="0">
                <a:solidFill>
                  <a:srgbClr val="FF0000"/>
                </a:solidFill>
                <a:latin typeface="Maiandra GD" pitchFamily="34" charset="0"/>
              </a:rPr>
              <a:t>Amritpal</a:t>
            </a:r>
            <a:r>
              <a:rPr lang="en-GB" dirty="0" smtClean="0">
                <a:solidFill>
                  <a:srgbClr val="FF0000"/>
                </a:solidFill>
                <a:latin typeface="Maiandra GD" pitchFamily="34" charset="0"/>
              </a:rPr>
              <a:t>)</a:t>
            </a:r>
            <a:endParaRPr lang="en-GB" dirty="0" smtClean="0">
              <a:solidFill>
                <a:srgbClr val="FF0000"/>
              </a:solidFill>
              <a:latin typeface="Maiandra GD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7030A0"/>
                </a:solidFill>
                <a:latin typeface="Maiandra GD" pitchFamily="34" charset="0"/>
              </a:rPr>
              <a:t>sudden </a:t>
            </a:r>
            <a:r>
              <a:rPr lang="en-GB" dirty="0">
                <a:solidFill>
                  <a:srgbClr val="7030A0"/>
                </a:solidFill>
                <a:latin typeface="Maiandra GD" pitchFamily="34" charset="0"/>
              </a:rPr>
              <a:t>and violent shifts of </a:t>
            </a:r>
            <a:r>
              <a:rPr lang="en-GB" dirty="0" smtClean="0">
                <a:solidFill>
                  <a:srgbClr val="7030A0"/>
                </a:solidFill>
                <a:latin typeface="Maiandra GD" pitchFamily="34" charset="0"/>
              </a:rPr>
              <a:t>emotion </a:t>
            </a:r>
            <a:r>
              <a:rPr lang="en-GB" dirty="0" smtClean="0">
                <a:solidFill>
                  <a:srgbClr val="FF0000"/>
                </a:solidFill>
                <a:latin typeface="Maiandra GD" pitchFamily="34" charset="0"/>
              </a:rPr>
              <a:t>(</a:t>
            </a:r>
            <a:r>
              <a:rPr lang="en-GB" dirty="0" err="1" smtClean="0">
                <a:solidFill>
                  <a:srgbClr val="FF0000"/>
                </a:solidFill>
                <a:latin typeface="Maiandra GD" pitchFamily="34" charset="0"/>
              </a:rPr>
              <a:t>Kerenjeet</a:t>
            </a:r>
            <a:r>
              <a:rPr lang="en-GB" dirty="0" smtClean="0">
                <a:solidFill>
                  <a:srgbClr val="FF0000"/>
                </a:solidFill>
                <a:latin typeface="Maiandra GD" pitchFamily="34" charset="0"/>
              </a:rPr>
              <a:t>)</a:t>
            </a:r>
            <a:endParaRPr lang="en-GB" dirty="0" smtClean="0">
              <a:solidFill>
                <a:srgbClr val="FF0000"/>
              </a:solidFill>
              <a:latin typeface="Maiandra GD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0066"/>
                </a:solidFill>
                <a:latin typeface="Maiandra GD" pitchFamily="34" charset="0"/>
              </a:rPr>
              <a:t>excess </a:t>
            </a:r>
            <a:r>
              <a:rPr lang="en-GB" dirty="0">
                <a:solidFill>
                  <a:srgbClr val="FF0066"/>
                </a:solidFill>
                <a:latin typeface="Maiandra GD" pitchFamily="34" charset="0"/>
              </a:rPr>
              <a:t>and extremity (violence, </a:t>
            </a:r>
            <a:r>
              <a:rPr lang="en-GB" dirty="0" smtClean="0">
                <a:solidFill>
                  <a:srgbClr val="FF0066"/>
                </a:solidFill>
                <a:latin typeface="Maiandra GD" pitchFamily="34" charset="0"/>
              </a:rPr>
              <a:t>cruelty) </a:t>
            </a:r>
            <a:r>
              <a:rPr lang="en-GB" dirty="0" smtClean="0">
                <a:solidFill>
                  <a:srgbClr val="FF0000"/>
                </a:solidFill>
                <a:latin typeface="Maiandra GD" pitchFamily="34" charset="0"/>
              </a:rPr>
              <a:t>(</a:t>
            </a:r>
            <a:r>
              <a:rPr lang="en-GB" dirty="0" smtClean="0">
                <a:solidFill>
                  <a:srgbClr val="FF0000"/>
                </a:solidFill>
                <a:latin typeface="Maiandra GD" pitchFamily="34" charset="0"/>
              </a:rPr>
              <a:t>Crystal</a:t>
            </a:r>
            <a:r>
              <a:rPr lang="en-GB" dirty="0" smtClean="0">
                <a:solidFill>
                  <a:srgbClr val="FF0000"/>
                </a:solidFill>
                <a:latin typeface="Maiandra GD" pitchFamily="34" charset="0"/>
              </a:rPr>
              <a:t>)</a:t>
            </a:r>
            <a:endParaRPr lang="en-GB" dirty="0" smtClean="0">
              <a:solidFill>
                <a:srgbClr val="FF0000"/>
              </a:solidFill>
              <a:latin typeface="Maiandra GD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66FF"/>
                </a:solidFill>
                <a:latin typeface="Maiandra GD" pitchFamily="34" charset="0"/>
              </a:rPr>
              <a:t>the </a:t>
            </a:r>
            <a:r>
              <a:rPr lang="en-GB" dirty="0">
                <a:solidFill>
                  <a:srgbClr val="0066FF"/>
                </a:solidFill>
                <a:latin typeface="Maiandra GD" pitchFamily="34" charset="0"/>
              </a:rPr>
              <a:t>supernatural and ghostly (the witches and </a:t>
            </a:r>
            <a:r>
              <a:rPr lang="en-GB" dirty="0" err="1">
                <a:solidFill>
                  <a:srgbClr val="0066FF"/>
                </a:solidFill>
                <a:latin typeface="Maiandra GD" pitchFamily="34" charset="0"/>
              </a:rPr>
              <a:t>Banquo’s</a:t>
            </a:r>
            <a:r>
              <a:rPr lang="en-GB" dirty="0">
                <a:solidFill>
                  <a:srgbClr val="0066FF"/>
                </a:solidFill>
                <a:latin typeface="Maiandra GD" pitchFamily="34" charset="0"/>
              </a:rPr>
              <a:t> ghost – also figurative ‘ghosts’ of the past or the future which haunt the </a:t>
            </a:r>
            <a:r>
              <a:rPr lang="en-GB" dirty="0" smtClean="0">
                <a:solidFill>
                  <a:srgbClr val="0066FF"/>
                </a:solidFill>
                <a:latin typeface="Maiandra GD" pitchFamily="34" charset="0"/>
              </a:rPr>
              <a:t>characters) </a:t>
            </a:r>
            <a:r>
              <a:rPr lang="en-GB" dirty="0" smtClean="0">
                <a:solidFill>
                  <a:srgbClr val="FF0000"/>
                </a:solidFill>
                <a:latin typeface="Maiandra GD" pitchFamily="34" charset="0"/>
              </a:rPr>
              <a:t>(</a:t>
            </a:r>
            <a:r>
              <a:rPr lang="en-GB" dirty="0" err="1" smtClean="0">
                <a:solidFill>
                  <a:srgbClr val="FF0000"/>
                </a:solidFill>
                <a:latin typeface="Maiandra GD" pitchFamily="34" charset="0"/>
              </a:rPr>
              <a:t>Sagal</a:t>
            </a:r>
            <a:r>
              <a:rPr lang="en-GB" dirty="0" smtClean="0">
                <a:solidFill>
                  <a:srgbClr val="FF0000"/>
                </a:solidFill>
                <a:latin typeface="Maiandra GD" pitchFamily="34" charset="0"/>
              </a:rPr>
              <a:t>)</a:t>
            </a:r>
            <a:endParaRPr lang="en-GB" dirty="0" smtClean="0">
              <a:solidFill>
                <a:srgbClr val="FF0000"/>
              </a:solidFill>
              <a:latin typeface="Maiandra GD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6699"/>
                </a:solidFill>
                <a:latin typeface="Maiandra GD" pitchFamily="34" charset="0"/>
              </a:rPr>
              <a:t>isolation </a:t>
            </a:r>
            <a:r>
              <a:rPr lang="en-GB" dirty="0">
                <a:solidFill>
                  <a:srgbClr val="006699"/>
                </a:solidFill>
                <a:latin typeface="Maiandra GD" pitchFamily="34" charset="0"/>
              </a:rPr>
              <a:t>and loneliness (relating to both setting and character, including orphaning and </a:t>
            </a:r>
            <a:r>
              <a:rPr lang="en-GB" dirty="0" smtClean="0">
                <a:solidFill>
                  <a:srgbClr val="006699"/>
                </a:solidFill>
                <a:latin typeface="Maiandra GD" pitchFamily="34" charset="0"/>
              </a:rPr>
              <a:t>widowin</a:t>
            </a:r>
            <a:r>
              <a:rPr lang="en-GB" dirty="0" smtClean="0">
                <a:solidFill>
                  <a:srgbClr val="0066FF"/>
                </a:solidFill>
                <a:latin typeface="Maiandra GD" pitchFamily="34" charset="0"/>
              </a:rPr>
              <a:t>g) </a:t>
            </a:r>
            <a:r>
              <a:rPr lang="en-GB" dirty="0" smtClean="0">
                <a:solidFill>
                  <a:srgbClr val="FF0000"/>
                </a:solidFill>
                <a:latin typeface="Maiandra GD" pitchFamily="34" charset="0"/>
              </a:rPr>
              <a:t>(</a:t>
            </a:r>
            <a:r>
              <a:rPr lang="en-GB" dirty="0" smtClean="0">
                <a:solidFill>
                  <a:srgbClr val="FF0000"/>
                </a:solidFill>
                <a:latin typeface="Maiandra GD" pitchFamily="34" charset="0"/>
              </a:rPr>
              <a:t>Nina</a:t>
            </a:r>
            <a:r>
              <a:rPr lang="en-GB" dirty="0" smtClean="0">
                <a:solidFill>
                  <a:srgbClr val="FF0000"/>
                </a:solidFill>
                <a:latin typeface="Maiandra GD" pitchFamily="34" charset="0"/>
              </a:rPr>
              <a:t>)</a:t>
            </a:r>
            <a:endParaRPr lang="en-GB" dirty="0" smtClean="0">
              <a:solidFill>
                <a:srgbClr val="FF0000"/>
              </a:solidFill>
              <a:latin typeface="Maiandra GD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CC0066"/>
                </a:solidFill>
                <a:latin typeface="Maiandra GD" pitchFamily="34" charset="0"/>
              </a:rPr>
              <a:t>blurring </a:t>
            </a:r>
            <a:r>
              <a:rPr lang="en-GB" dirty="0">
                <a:solidFill>
                  <a:srgbClr val="CC0066"/>
                </a:solidFill>
                <a:latin typeface="Maiandra GD" pitchFamily="34" charset="0"/>
              </a:rPr>
              <a:t>of distinctions between sanity and </a:t>
            </a:r>
            <a:r>
              <a:rPr lang="en-GB" dirty="0" smtClean="0">
                <a:solidFill>
                  <a:srgbClr val="CC0066"/>
                </a:solidFill>
                <a:latin typeface="Maiandra GD" pitchFamily="34" charset="0"/>
              </a:rPr>
              <a:t>insanity</a:t>
            </a:r>
            <a:r>
              <a:rPr lang="en-GB" dirty="0" smtClean="0">
                <a:solidFill>
                  <a:srgbClr val="FF0000"/>
                </a:solidFill>
                <a:latin typeface="Maiandra GD" pitchFamily="34" charset="0"/>
              </a:rPr>
              <a:t>(</a:t>
            </a:r>
            <a:r>
              <a:rPr lang="en-GB" dirty="0" err="1" smtClean="0">
                <a:solidFill>
                  <a:srgbClr val="FF0000"/>
                </a:solidFill>
                <a:latin typeface="Maiandra GD" pitchFamily="34" charset="0"/>
              </a:rPr>
              <a:t>Izzah</a:t>
            </a:r>
            <a:r>
              <a:rPr lang="en-GB" dirty="0" smtClean="0">
                <a:solidFill>
                  <a:srgbClr val="FF0000"/>
                </a:solidFill>
                <a:latin typeface="Maiandra GD" pitchFamily="34" charset="0"/>
              </a:rPr>
              <a:t>)</a:t>
            </a:r>
            <a:endParaRPr lang="en-GB" dirty="0" smtClean="0">
              <a:solidFill>
                <a:srgbClr val="FF0000"/>
              </a:solidFill>
              <a:latin typeface="Maiandra GD" pitchFamily="34" charset="0"/>
            </a:endParaRPr>
          </a:p>
          <a:p>
            <a:pPr marL="0" indent="0">
              <a:buNone/>
            </a:pPr>
            <a:endParaRPr lang="en-GB" dirty="0">
              <a:latin typeface="Maiandra G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836712"/>
            <a:ext cx="8568952" cy="1200329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Maiandra GD" pitchFamily="34" charset="0"/>
              </a:rPr>
              <a:t>Prepare a 2 minute presentation on your gothic element and its connection to ‘Macbeth’. Remember:</a:t>
            </a: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rgbClr val="FF0000"/>
                </a:solidFill>
                <a:latin typeface="Maiandra GD" pitchFamily="34" charset="0"/>
              </a:rPr>
              <a:t>How is the gothic element included? </a:t>
            </a: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rgbClr val="FF0000"/>
                </a:solidFill>
                <a:latin typeface="Maiandra GD" pitchFamily="34" charset="0"/>
              </a:rPr>
              <a:t>Why is the gothic element included? (What message is it conveying).</a:t>
            </a:r>
            <a:endParaRPr lang="en-GB" dirty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258060">
            <a:off x="6444208" y="332656"/>
            <a:ext cx="2160240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  <a:latin typeface="Maiandra GD" pitchFamily="34" charset="0"/>
              </a:rPr>
              <a:t>10 minutes </a:t>
            </a:r>
            <a:endParaRPr lang="en-GB" sz="2400" dirty="0">
              <a:solidFill>
                <a:srgbClr val="FF0000"/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4000" dirty="0" smtClean="0">
                <a:latin typeface="Maiandra GD" pitchFamily="34" charset="0"/>
              </a:rPr>
              <a:t>Read the source, ‘The Gothic in Macbeth’ by Andrew Green.</a:t>
            </a:r>
          </a:p>
          <a:p>
            <a:pPr algn="ctr">
              <a:buNone/>
            </a:pPr>
            <a:endParaRPr lang="en-GB" sz="4000" dirty="0" smtClean="0">
              <a:latin typeface="Maiandra GD" pitchFamily="34" charset="0"/>
            </a:endParaRPr>
          </a:p>
          <a:p>
            <a:pPr algn="ctr">
              <a:buNone/>
            </a:pPr>
            <a:r>
              <a:rPr lang="en-GB" sz="4000" dirty="0" smtClean="0">
                <a:latin typeface="Maiandra GD" pitchFamily="34" charset="0"/>
              </a:rPr>
              <a:t>Highlight and annotate interesting/main ideas.</a:t>
            </a:r>
            <a:endParaRPr lang="en-GB" sz="4000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/>
          <a:lstStyle/>
          <a:p>
            <a:r>
              <a:rPr lang="en-GB" b="1" u="sng" dirty="0" smtClean="0">
                <a:solidFill>
                  <a:srgbClr val="FF0000"/>
                </a:solidFill>
                <a:latin typeface="Maiandra GD" pitchFamily="34" charset="0"/>
              </a:rPr>
              <a:t>The Gothic in Macbeth – Posters </a:t>
            </a:r>
            <a:endParaRPr lang="en-GB" b="1" u="sng" dirty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sz="2800" dirty="0" smtClean="0">
                <a:latin typeface="Maiandra GD" pitchFamily="34" charset="0"/>
              </a:rPr>
              <a:t>	Read your allocated parts from the source given to you. Make notes and use drawings to convey the information to the class. Elaborate on the points and link to ‘Macbeth’.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>
              <a:solidFill>
                <a:srgbClr val="FF0000"/>
              </a:solidFill>
              <a:latin typeface="Maiandra GD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  <a:latin typeface="Maiandra GD" pitchFamily="34" charset="0"/>
              </a:rPr>
              <a:t>Internal and external - </a:t>
            </a:r>
            <a:r>
              <a:rPr lang="en-GB" dirty="0" err="1" smtClean="0">
                <a:solidFill>
                  <a:srgbClr val="FF0000"/>
                </a:solidFill>
                <a:latin typeface="Maiandra GD" pitchFamily="34" charset="0"/>
              </a:rPr>
              <a:t>Parminder</a:t>
            </a:r>
            <a:r>
              <a:rPr lang="en-GB" dirty="0" smtClean="0">
                <a:solidFill>
                  <a:srgbClr val="FF0000"/>
                </a:solidFill>
                <a:latin typeface="Maiandra GD" pitchFamily="34" charset="0"/>
              </a:rPr>
              <a:t>, </a:t>
            </a:r>
            <a:r>
              <a:rPr lang="en-GB" dirty="0" err="1" smtClean="0">
                <a:solidFill>
                  <a:srgbClr val="FF0000"/>
                </a:solidFill>
                <a:latin typeface="Maiandra GD" pitchFamily="34" charset="0"/>
              </a:rPr>
              <a:t>Hardeep</a:t>
            </a:r>
            <a:r>
              <a:rPr lang="en-GB" dirty="0" smtClean="0">
                <a:solidFill>
                  <a:srgbClr val="FF0000"/>
                </a:solidFill>
                <a:latin typeface="Maiandra GD" pitchFamily="34" charset="0"/>
              </a:rPr>
              <a:t> and </a:t>
            </a:r>
            <a:r>
              <a:rPr lang="en-GB" dirty="0" err="1" smtClean="0">
                <a:solidFill>
                  <a:srgbClr val="FF0000"/>
                </a:solidFill>
                <a:latin typeface="Maiandra GD" pitchFamily="34" charset="0"/>
              </a:rPr>
              <a:t>Ayub</a:t>
            </a:r>
            <a:endParaRPr lang="en-GB" dirty="0" smtClean="0">
              <a:solidFill>
                <a:srgbClr val="FF0000"/>
              </a:solidFill>
              <a:latin typeface="Maiandra GD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GB" dirty="0" smtClean="0">
              <a:solidFill>
                <a:srgbClr val="CC0066"/>
              </a:solidFill>
              <a:latin typeface="Maiandra GD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CC0066"/>
                </a:solidFill>
                <a:latin typeface="Maiandra GD" pitchFamily="34" charset="0"/>
              </a:rPr>
              <a:t>Terror and horror - </a:t>
            </a:r>
            <a:r>
              <a:rPr lang="en-GB" dirty="0" err="1" smtClean="0">
                <a:solidFill>
                  <a:srgbClr val="CC0066"/>
                </a:solidFill>
                <a:latin typeface="Maiandra GD" pitchFamily="34" charset="0"/>
              </a:rPr>
              <a:t>Akhila</a:t>
            </a:r>
            <a:r>
              <a:rPr lang="en-GB" dirty="0" smtClean="0">
                <a:solidFill>
                  <a:srgbClr val="CC0066"/>
                </a:solidFill>
                <a:latin typeface="Maiandra GD" pitchFamily="34" charset="0"/>
              </a:rPr>
              <a:t> and </a:t>
            </a:r>
            <a:r>
              <a:rPr lang="en-GB" dirty="0" err="1" smtClean="0">
                <a:solidFill>
                  <a:srgbClr val="CC0066"/>
                </a:solidFill>
                <a:latin typeface="Maiandra GD" pitchFamily="34" charset="0"/>
              </a:rPr>
              <a:t>Dharmishta</a:t>
            </a:r>
            <a:endParaRPr lang="en-GB" dirty="0" smtClean="0">
              <a:solidFill>
                <a:srgbClr val="CC0066"/>
              </a:solidFill>
              <a:latin typeface="Maiandra GD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GB" dirty="0" smtClean="0">
              <a:solidFill>
                <a:srgbClr val="0066FF"/>
              </a:solidFill>
              <a:latin typeface="Maiandra GD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66FF"/>
                </a:solidFill>
                <a:latin typeface="Maiandra GD" pitchFamily="34" charset="0"/>
              </a:rPr>
              <a:t>Innocence and guilt – </a:t>
            </a:r>
            <a:r>
              <a:rPr lang="en-GB" dirty="0" err="1" smtClean="0">
                <a:solidFill>
                  <a:srgbClr val="0066FF"/>
                </a:solidFill>
                <a:latin typeface="Maiandra GD" pitchFamily="34" charset="0"/>
              </a:rPr>
              <a:t>Hassret</a:t>
            </a:r>
            <a:r>
              <a:rPr lang="en-GB" dirty="0" smtClean="0">
                <a:solidFill>
                  <a:srgbClr val="0066FF"/>
                </a:solidFill>
                <a:latin typeface="Maiandra GD" pitchFamily="34" charset="0"/>
              </a:rPr>
              <a:t> and </a:t>
            </a:r>
            <a:r>
              <a:rPr lang="en-GB" dirty="0" err="1" smtClean="0">
                <a:solidFill>
                  <a:srgbClr val="0066FF"/>
                </a:solidFill>
                <a:latin typeface="Maiandra GD" pitchFamily="34" charset="0"/>
              </a:rPr>
              <a:t>Michala</a:t>
            </a:r>
            <a:endParaRPr lang="en-GB" dirty="0" smtClean="0">
              <a:solidFill>
                <a:srgbClr val="0066FF"/>
              </a:solidFill>
              <a:latin typeface="Maiandra GD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GB" dirty="0" smtClean="0">
              <a:solidFill>
                <a:srgbClr val="FF0066"/>
              </a:solidFill>
              <a:latin typeface="Maiandra GD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0066"/>
                </a:solidFill>
                <a:latin typeface="Maiandra GD" pitchFamily="34" charset="0"/>
              </a:rPr>
              <a:t>Macbeth and gothic - </a:t>
            </a:r>
            <a:r>
              <a:rPr lang="en-GB" dirty="0" err="1" smtClean="0">
                <a:solidFill>
                  <a:srgbClr val="FF0066"/>
                </a:solidFill>
                <a:latin typeface="Maiandra GD" pitchFamily="34" charset="0"/>
              </a:rPr>
              <a:t>Katerina</a:t>
            </a:r>
            <a:r>
              <a:rPr lang="en-GB" dirty="0" smtClean="0">
                <a:solidFill>
                  <a:srgbClr val="FF0066"/>
                </a:solidFill>
                <a:latin typeface="Maiandra GD" pitchFamily="34" charset="0"/>
              </a:rPr>
              <a:t> and </a:t>
            </a:r>
            <a:r>
              <a:rPr lang="en-GB" dirty="0" err="1" smtClean="0">
                <a:solidFill>
                  <a:srgbClr val="FF0066"/>
                </a:solidFill>
                <a:latin typeface="Maiandra GD" pitchFamily="34" charset="0"/>
              </a:rPr>
              <a:t>Ravneet</a:t>
            </a:r>
            <a:r>
              <a:rPr lang="en-GB" dirty="0" smtClean="0">
                <a:solidFill>
                  <a:srgbClr val="FF0066"/>
                </a:solidFill>
                <a:latin typeface="Maiandra GD" pitchFamily="34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>
              <a:solidFill>
                <a:srgbClr val="000066"/>
              </a:solidFill>
              <a:latin typeface="Maiandra GD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0066"/>
                </a:solidFill>
                <a:latin typeface="Maiandra GD" pitchFamily="34" charset="0"/>
              </a:rPr>
              <a:t>Good and evil – </a:t>
            </a:r>
            <a:r>
              <a:rPr lang="en-GB" dirty="0" err="1" smtClean="0">
                <a:latin typeface="Maiandra GD" pitchFamily="34" charset="0"/>
              </a:rPr>
              <a:t>Samatar</a:t>
            </a:r>
            <a:r>
              <a:rPr lang="en-GB" dirty="0" smtClean="0">
                <a:latin typeface="Maiandra GD" pitchFamily="34" charset="0"/>
              </a:rPr>
              <a:t> and Sara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b="1" u="sng" dirty="0" smtClean="0">
                <a:latin typeface="Maiandra GD" pitchFamily="34" charset="0"/>
              </a:rPr>
              <a:t>Reading </a:t>
            </a:r>
            <a:endParaRPr lang="en-GB" sz="6600" b="1" u="sng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>
            <a:normAutofit/>
          </a:bodyPr>
          <a:lstStyle/>
          <a:p>
            <a:r>
              <a:rPr lang="en-GB" sz="4800" b="1" u="sng" dirty="0" smtClean="0">
                <a:latin typeface="Maiandra GD" pitchFamily="34" charset="0"/>
              </a:rPr>
              <a:t>Act 2, Scenes 1 and 2</a:t>
            </a:r>
            <a:endParaRPr lang="en-GB" sz="4800" b="1" u="sng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1256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latin typeface="Maiandra GD" pitchFamily="34" charset="0"/>
              </a:rPr>
              <a:t>What is gothic about Macbeth’s hallucination?</a:t>
            </a:r>
          </a:p>
          <a:p>
            <a:pPr marL="514350" indent="-514350">
              <a:buFont typeface="+mj-lt"/>
              <a:buAutoNum type="arabicPeriod"/>
            </a:pPr>
            <a:endParaRPr lang="en-GB" sz="2400" dirty="0" smtClean="0">
              <a:latin typeface="Maiandra GD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latin typeface="Maiandra GD" pitchFamily="34" charset="0"/>
              </a:rPr>
              <a:t>What do you think Macbeth’s hallucination of the dagger is a metaphor for?</a:t>
            </a:r>
          </a:p>
          <a:p>
            <a:pPr marL="514350" indent="-514350">
              <a:buFont typeface="+mj-lt"/>
              <a:buAutoNum type="arabicPeriod"/>
            </a:pPr>
            <a:endParaRPr lang="en-GB" sz="2400" dirty="0" smtClean="0">
              <a:latin typeface="Maiandra GD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latin typeface="Maiandra GD" pitchFamily="34" charset="0"/>
              </a:rPr>
              <a:t>How would you describe Lady Macbeth in Act 2, Scene 2? Think back to the ‘gothic woman’ lesson we did.</a:t>
            </a:r>
          </a:p>
          <a:p>
            <a:pPr marL="514350" indent="-514350">
              <a:buFont typeface="+mj-lt"/>
              <a:buAutoNum type="arabicPeriod"/>
            </a:pPr>
            <a:endParaRPr lang="en-GB" sz="2400" dirty="0" smtClean="0">
              <a:latin typeface="Maiandra GD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latin typeface="Maiandra GD" pitchFamily="34" charset="0"/>
              </a:rPr>
              <a:t>What do you notice about Macbeth’s character? Explain. </a:t>
            </a:r>
          </a:p>
          <a:p>
            <a:pPr marL="514350" indent="-514350">
              <a:buFont typeface="+mj-lt"/>
              <a:buAutoNum type="arabicPeriod"/>
            </a:pPr>
            <a:endParaRPr lang="en-GB" sz="2400" dirty="0" smtClean="0">
              <a:latin typeface="Maiandra GD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latin typeface="Maiandra GD" pitchFamily="34" charset="0"/>
              </a:rPr>
              <a:t>Identify the gothic elements, explored in this lesson, used in this scene. Explain the purpose of each. </a:t>
            </a:r>
          </a:p>
          <a:p>
            <a:pPr marL="514350" indent="-514350">
              <a:buFont typeface="+mj-lt"/>
              <a:buAutoNum type="arabicPeriod"/>
            </a:pPr>
            <a:endParaRPr lang="en-GB" sz="2400" dirty="0" smtClean="0">
              <a:latin typeface="Maiandra GD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GB" sz="2400" dirty="0" smtClean="0">
              <a:latin typeface="Maiandra GD" pitchFamily="34" charset="0"/>
            </a:endParaRPr>
          </a:p>
          <a:p>
            <a:pPr>
              <a:buNone/>
            </a:pPr>
            <a:endParaRPr lang="en-GB" sz="2400" dirty="0">
              <a:latin typeface="Maiandra GD" pitchFamily="34" charset="0"/>
            </a:endParaRPr>
          </a:p>
          <a:p>
            <a:pPr>
              <a:buNone/>
            </a:pPr>
            <a:r>
              <a:rPr lang="en-GB" sz="2400" dirty="0" smtClean="0">
                <a:latin typeface="Maiandra GD" pitchFamily="34" charset="0"/>
              </a:rPr>
              <a:t> </a:t>
            </a:r>
            <a:endParaRPr lang="en-GB" sz="2400" dirty="0">
              <a:latin typeface="Maiandra GD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n-GB" sz="6000" b="1" u="sng" dirty="0" smtClean="0">
                <a:latin typeface="Maiandra GD" pitchFamily="34" charset="0"/>
              </a:rPr>
              <a:t>Review </a:t>
            </a:r>
            <a:endParaRPr lang="en-GB" sz="6000" b="1" u="sng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1252736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600" dirty="0" smtClean="0">
                <a:latin typeface="Maiandra GD" pitchFamily="34" charset="0"/>
              </a:rPr>
              <a:t>Macbeth is solely responsible for the death of King Duncan. </a:t>
            </a:r>
            <a:endParaRPr lang="en-GB" sz="3600" dirty="0">
              <a:latin typeface="Maiandra G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492896"/>
            <a:ext cx="820891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GB" sz="2000" b="1" u="sng" dirty="0" smtClean="0">
                <a:solidFill>
                  <a:srgbClr val="FF0000"/>
                </a:solidFill>
                <a:latin typeface="Maiandra GD" pitchFamily="34" charset="0"/>
              </a:rPr>
              <a:t>Arguments to consider: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>
              <a:solidFill>
                <a:srgbClr val="666633"/>
              </a:solidFill>
              <a:latin typeface="Maiandra GD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>
                <a:solidFill>
                  <a:srgbClr val="666633"/>
                </a:solidFill>
                <a:latin typeface="Maiandra GD" pitchFamily="34" charset="0"/>
              </a:rPr>
              <a:t>The Witches planted the seed of thought.</a:t>
            </a:r>
          </a:p>
          <a:p>
            <a:pPr marL="514350" indent="-514350">
              <a:buFont typeface="+mj-lt"/>
              <a:buAutoNum type="arabicPeriod"/>
            </a:pPr>
            <a:endParaRPr lang="en-GB" sz="2000" dirty="0" smtClean="0">
              <a:latin typeface="Maiandra GD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>
                <a:solidFill>
                  <a:srgbClr val="6600CC"/>
                </a:solidFill>
                <a:latin typeface="Maiandra GD" pitchFamily="34" charset="0"/>
              </a:rPr>
              <a:t>Lady Macbeth acted as the 4</a:t>
            </a:r>
            <a:r>
              <a:rPr lang="en-GB" sz="2000" baseline="30000" dirty="0" smtClean="0">
                <a:solidFill>
                  <a:srgbClr val="6600CC"/>
                </a:solidFill>
                <a:latin typeface="Maiandra GD" pitchFamily="34" charset="0"/>
              </a:rPr>
              <a:t>th</a:t>
            </a:r>
            <a:r>
              <a:rPr lang="en-GB" sz="2000" dirty="0" smtClean="0">
                <a:solidFill>
                  <a:srgbClr val="6600CC"/>
                </a:solidFill>
                <a:latin typeface="Maiandra GD" pitchFamily="34" charset="0"/>
              </a:rPr>
              <a:t> Witch and fed Macbeth with evil thoughts. </a:t>
            </a:r>
          </a:p>
          <a:p>
            <a:pPr marL="514350" indent="-514350">
              <a:buFont typeface="+mj-lt"/>
              <a:buAutoNum type="arabicPeriod"/>
            </a:pPr>
            <a:endParaRPr lang="en-GB" sz="2000" dirty="0" smtClean="0">
              <a:latin typeface="Maiandra GD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>
                <a:solidFill>
                  <a:srgbClr val="800000"/>
                </a:solidFill>
                <a:latin typeface="Maiandra GD" pitchFamily="34" charset="0"/>
              </a:rPr>
              <a:t>Macbeth was capable of winning a battle, was he not capable of making up his own mind?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5842337"/>
            <a:ext cx="91440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b="1" dirty="0" smtClean="0">
                <a:solidFill>
                  <a:srgbClr val="00B050"/>
                </a:solidFill>
                <a:latin typeface="Maiandra GD" pitchFamily="34" charset="0"/>
              </a:rPr>
              <a:t>Choose 5 arguments you would put forward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1" dirty="0" smtClean="0">
                <a:solidFill>
                  <a:srgbClr val="00B050"/>
                </a:solidFill>
                <a:latin typeface="Maiandra GD" pitchFamily="34" charset="0"/>
              </a:rPr>
              <a:t>Choose 3 of the most important of the 5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1" dirty="0" smtClean="0">
                <a:solidFill>
                  <a:srgbClr val="00B050"/>
                </a:solidFill>
                <a:latin typeface="Maiandra GD" pitchFamily="34" charset="0"/>
              </a:rPr>
              <a:t>Select 1 to discuss in detail.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358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Werewolf</vt:lpstr>
      <vt:lpstr>The Gothic in ‘Macbeth’ </vt:lpstr>
      <vt:lpstr>PowerPoint Presentation</vt:lpstr>
      <vt:lpstr>PowerPoint Presentation</vt:lpstr>
      <vt:lpstr>The Gothic in Macbeth – Posters </vt:lpstr>
      <vt:lpstr>Reading </vt:lpstr>
      <vt:lpstr>Act 2, Scenes 1 and 2</vt:lpstr>
      <vt:lpstr>Review </vt:lpstr>
    </vt:vector>
  </TitlesOfParts>
  <Company>Featherstone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AAhluwalia</dc:creator>
  <cp:lastModifiedBy>Magna Carta School</cp:lastModifiedBy>
  <cp:revision>44</cp:revision>
  <dcterms:created xsi:type="dcterms:W3CDTF">2012-11-13T11:37:03Z</dcterms:created>
  <dcterms:modified xsi:type="dcterms:W3CDTF">2014-01-23T13:26:45Z</dcterms:modified>
</cp:coreProperties>
</file>