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6" r:id="rId3"/>
    <p:sldId id="258" r:id="rId4"/>
    <p:sldId id="259" r:id="rId5"/>
    <p:sldId id="260" r:id="rId6"/>
    <p:sldId id="261" r:id="rId7"/>
    <p:sldId id="262" r:id="rId8"/>
    <p:sldId id="263" r:id="rId9"/>
    <p:sldId id="264" r:id="rId10"/>
    <p:sldId id="265"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2D80C0-CC46-44D8-A044-E701AB6ED0FF}" type="datetimeFigureOut">
              <a:rPr lang="en-US" smtClean="0"/>
              <a:pPr/>
              <a:t>9/18/2012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B6040F-B998-485F-87C7-BC816782191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Print quotes – stick each one on</a:t>
            </a:r>
            <a:r>
              <a:rPr lang="en-GB" baseline="0" dirty="0" smtClean="0"/>
              <a:t> to a coloured paper so students can annotate. </a:t>
            </a:r>
            <a:endParaRPr lang="en-GB" dirty="0"/>
          </a:p>
        </p:txBody>
      </p:sp>
      <p:sp>
        <p:nvSpPr>
          <p:cNvPr id="4" name="Slide Number Placeholder 3"/>
          <p:cNvSpPr>
            <a:spLocks noGrp="1"/>
          </p:cNvSpPr>
          <p:nvPr>
            <p:ph type="sldNum" sz="quarter" idx="10"/>
          </p:nvPr>
        </p:nvSpPr>
        <p:spPr/>
        <p:txBody>
          <a:bodyPr/>
          <a:lstStyle/>
          <a:p>
            <a:fld id="{9CB6040F-B998-485F-87C7-BC8167821919}"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female gaze – give the students the 2 quotes first – let them discuss and then provide the students with the explanation – this can be done during class feedback.</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9CB6040F-B998-485F-87C7-BC8167821919}"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A5 card size needed</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9CB6040F-B998-485F-87C7-BC8167821919}"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C758D7-2E10-4437-909D-DBA4144FADD7}" type="datetimeFigureOut">
              <a:rPr lang="en-US" smtClean="0"/>
              <a:pPr/>
              <a:t>9/18/2012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D4B43-1A28-4936-9FB9-64651902315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C758D7-2E10-4437-909D-DBA4144FADD7}" type="datetimeFigureOut">
              <a:rPr lang="en-US" smtClean="0"/>
              <a:pPr/>
              <a:t>9/18/2012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D4B43-1A28-4936-9FB9-64651902315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C758D7-2E10-4437-909D-DBA4144FADD7}" type="datetimeFigureOut">
              <a:rPr lang="en-US" smtClean="0"/>
              <a:pPr/>
              <a:t>9/18/2012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D4B43-1A28-4936-9FB9-64651902315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C758D7-2E10-4437-909D-DBA4144FADD7}" type="datetimeFigureOut">
              <a:rPr lang="en-US" smtClean="0"/>
              <a:pPr/>
              <a:t>9/18/2012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D4B43-1A28-4936-9FB9-64651902315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758D7-2E10-4437-909D-DBA4144FADD7}" type="datetimeFigureOut">
              <a:rPr lang="en-US" smtClean="0"/>
              <a:pPr/>
              <a:t>9/18/2012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AD4B43-1A28-4936-9FB9-64651902315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C758D7-2E10-4437-909D-DBA4144FADD7}" type="datetimeFigureOut">
              <a:rPr lang="en-US" smtClean="0"/>
              <a:pPr/>
              <a:t>9/18/2012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AD4B43-1A28-4936-9FB9-64651902315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C758D7-2E10-4437-909D-DBA4144FADD7}" type="datetimeFigureOut">
              <a:rPr lang="en-US" smtClean="0"/>
              <a:pPr/>
              <a:t>9/18/2012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AD4B43-1A28-4936-9FB9-64651902315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C758D7-2E10-4437-909D-DBA4144FADD7}" type="datetimeFigureOut">
              <a:rPr lang="en-US" smtClean="0"/>
              <a:pPr/>
              <a:t>9/18/2012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AD4B43-1A28-4936-9FB9-64651902315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758D7-2E10-4437-909D-DBA4144FADD7}" type="datetimeFigureOut">
              <a:rPr lang="en-US" smtClean="0"/>
              <a:pPr/>
              <a:t>9/18/2012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AD4B43-1A28-4936-9FB9-64651902315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758D7-2E10-4437-909D-DBA4144FADD7}" type="datetimeFigureOut">
              <a:rPr lang="en-US" smtClean="0"/>
              <a:pPr/>
              <a:t>9/18/2012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AD4B43-1A28-4936-9FB9-64651902315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758D7-2E10-4437-909D-DBA4144FADD7}" type="datetimeFigureOut">
              <a:rPr lang="en-US" smtClean="0"/>
              <a:pPr/>
              <a:t>9/18/2012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AD4B43-1A28-4936-9FB9-64651902315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758D7-2E10-4437-909D-DBA4144FADD7}" type="datetimeFigureOut">
              <a:rPr lang="en-US" smtClean="0"/>
              <a:pPr/>
              <a:t>9/18/2012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D4B43-1A28-4936-9FB9-64651902315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P2K7D-uMH2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274786"/>
          </a:xfrm>
        </p:spPr>
        <p:txBody>
          <a:bodyPr/>
          <a:lstStyle/>
          <a:p>
            <a:r>
              <a:rPr lang="en-GB" b="1" u="sng" dirty="0" smtClean="0"/>
              <a:t>Text Graffiti – Connector </a:t>
            </a:r>
            <a:endParaRPr lang="en-GB" b="1" u="sng" dirty="0"/>
          </a:p>
        </p:txBody>
      </p:sp>
      <p:sp>
        <p:nvSpPr>
          <p:cNvPr id="3" name="Content Placeholder 2"/>
          <p:cNvSpPr>
            <a:spLocks noGrp="1"/>
          </p:cNvSpPr>
          <p:nvPr>
            <p:ph idx="1"/>
          </p:nvPr>
        </p:nvSpPr>
        <p:spPr>
          <a:xfrm>
            <a:off x="428596" y="1428736"/>
            <a:ext cx="8229600" cy="4525963"/>
          </a:xfrm>
        </p:spPr>
        <p:txBody>
          <a:bodyPr>
            <a:normAutofit lnSpcReduction="10000"/>
          </a:bodyPr>
          <a:lstStyle/>
          <a:p>
            <a:r>
              <a:rPr lang="en-GB" dirty="0" smtClean="0"/>
              <a:t>Sit down in front of a quote</a:t>
            </a:r>
          </a:p>
          <a:p>
            <a:endParaRPr lang="en-GB" dirty="0"/>
          </a:p>
          <a:p>
            <a:r>
              <a:rPr lang="en-GB" dirty="0" smtClean="0"/>
              <a:t>You have 3 minutes to analyse it in as much detail as possible and to provide your own interpretations</a:t>
            </a:r>
          </a:p>
          <a:p>
            <a:endParaRPr lang="en-GB" dirty="0"/>
          </a:p>
          <a:p>
            <a:r>
              <a:rPr lang="en-GB" dirty="0" smtClean="0"/>
              <a:t>When the music stops, you must move to the next quote. You will follow this routine until I tell you to return to your normal seats. </a:t>
            </a:r>
            <a:endParaRPr lang="en-GB" dirty="0"/>
          </a:p>
        </p:txBody>
      </p:sp>
      <p:sp>
        <p:nvSpPr>
          <p:cNvPr id="4" name="TextBox 3"/>
          <p:cNvSpPr txBox="1"/>
          <p:nvPr/>
        </p:nvSpPr>
        <p:spPr>
          <a:xfrm rot="21336510">
            <a:off x="3950001" y="5881240"/>
            <a:ext cx="5019493" cy="646331"/>
          </a:xfrm>
          <a:prstGeom prst="rect">
            <a:avLst/>
          </a:prstGeom>
          <a:noFill/>
        </p:spPr>
        <p:txBody>
          <a:bodyPr wrap="square" rtlCol="0">
            <a:spAutoFit/>
          </a:bodyPr>
          <a:lstStyle/>
          <a:p>
            <a:r>
              <a:rPr lang="en-GB" dirty="0" smtClean="0">
                <a:solidFill>
                  <a:srgbClr val="FF0000"/>
                </a:solidFill>
              </a:rPr>
              <a:t>Music: </a:t>
            </a:r>
          </a:p>
          <a:p>
            <a:r>
              <a:rPr lang="en-GB" dirty="0" smtClean="0">
                <a:solidFill>
                  <a:srgbClr val="FF0000"/>
                </a:solidFill>
                <a:hlinkClick r:id="rId3"/>
              </a:rPr>
              <a:t>http://www.youtube.com/watch?v=P2K7D-uMH2g</a:t>
            </a:r>
            <a:r>
              <a:rPr lang="en-GB" dirty="0" smtClean="0">
                <a:solidFill>
                  <a:srgbClr val="FF0000"/>
                </a:solidFill>
              </a:rPr>
              <a:t>  </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a:bodyPr>
          <a:lstStyle/>
          <a:p>
            <a:r>
              <a:rPr lang="en-GB" sz="4800" b="1" u="sng" dirty="0" smtClean="0"/>
              <a:t>The Gothic – ½ of the class</a:t>
            </a:r>
            <a:endParaRPr lang="en-GB" sz="4800" b="1" u="sng" dirty="0"/>
          </a:p>
        </p:txBody>
      </p:sp>
      <p:sp>
        <p:nvSpPr>
          <p:cNvPr id="3" name="Content Placeholder 2"/>
          <p:cNvSpPr>
            <a:spLocks noGrp="1"/>
          </p:cNvSpPr>
          <p:nvPr>
            <p:ph idx="1"/>
          </p:nvPr>
        </p:nvSpPr>
        <p:spPr>
          <a:xfrm>
            <a:off x="500034" y="1357298"/>
            <a:ext cx="8229600" cy="1971676"/>
          </a:xfrm>
        </p:spPr>
        <p:txBody>
          <a:bodyPr>
            <a:normAutofit lnSpcReduction="10000"/>
          </a:bodyPr>
          <a:lstStyle/>
          <a:p>
            <a:r>
              <a:rPr lang="en-GB" dirty="0" smtClean="0"/>
              <a:t>Read through the gothic handout. How do you think the ‘Tiger’s Bride’ follows/subverts the gothic conventions? Discuss and make group notes. </a:t>
            </a:r>
            <a:endParaRPr lang="en-GB" dirty="0"/>
          </a:p>
        </p:txBody>
      </p:sp>
      <p:sp>
        <p:nvSpPr>
          <p:cNvPr id="4" name="Title 1"/>
          <p:cNvSpPr txBox="1">
            <a:spLocks/>
          </p:cNvSpPr>
          <p:nvPr/>
        </p:nvSpPr>
        <p:spPr>
          <a:xfrm>
            <a:off x="428596" y="35004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800" b="1" i="0" u="sng" strike="noStrike" kern="1200" cap="none" spc="0" normalizeH="0" baseline="0" noProof="0" dirty="0" smtClean="0">
                <a:ln>
                  <a:noFill/>
                </a:ln>
                <a:solidFill>
                  <a:schemeClr val="tx1"/>
                </a:solidFill>
                <a:effectLst/>
                <a:uLnTx/>
                <a:uFillTx/>
                <a:latin typeface="+mj-lt"/>
                <a:ea typeface="+mj-ea"/>
                <a:cs typeface="+mj-cs"/>
              </a:rPr>
              <a:t>The fairytale – ½ of the class </a:t>
            </a:r>
          </a:p>
        </p:txBody>
      </p:sp>
      <p:sp>
        <p:nvSpPr>
          <p:cNvPr id="5" name="Content Placeholder 2"/>
          <p:cNvSpPr txBox="1">
            <a:spLocks/>
          </p:cNvSpPr>
          <p:nvPr/>
        </p:nvSpPr>
        <p:spPr>
          <a:xfrm>
            <a:off x="571472" y="4500570"/>
            <a:ext cx="8229600" cy="213518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Read through the fairytale handout. How do you think the ‘Tiger’s Bride’ follows/subverts the fairytale conventions? Discuss and make group notes.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extBox 5"/>
          <p:cNvSpPr txBox="1"/>
          <p:nvPr/>
        </p:nvSpPr>
        <p:spPr>
          <a:xfrm>
            <a:off x="4786314" y="6286520"/>
            <a:ext cx="4357686" cy="400110"/>
          </a:xfrm>
          <a:prstGeom prst="rect">
            <a:avLst/>
          </a:prstGeom>
          <a:solidFill>
            <a:srgbClr val="FFFF00"/>
          </a:solidFill>
        </p:spPr>
        <p:txBody>
          <a:bodyPr wrap="square" rtlCol="0">
            <a:spAutoFit/>
          </a:bodyPr>
          <a:lstStyle/>
          <a:p>
            <a:pPr algn="ctr"/>
            <a:r>
              <a:rPr lang="en-GB" sz="2000" b="1" dirty="0" smtClean="0">
                <a:solidFill>
                  <a:srgbClr val="FF0000"/>
                </a:solidFill>
              </a:rPr>
              <a:t>Be prepared to teach one another! </a:t>
            </a:r>
            <a:endParaRPr lang="en-GB" sz="200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u="sng" dirty="0" smtClean="0"/>
              <a:t>Review </a:t>
            </a:r>
            <a:endParaRPr lang="en-GB" sz="5400" b="1" u="sng" dirty="0"/>
          </a:p>
        </p:txBody>
      </p:sp>
      <p:sp>
        <p:nvSpPr>
          <p:cNvPr id="3" name="Content Placeholder 2"/>
          <p:cNvSpPr>
            <a:spLocks noGrp="1"/>
          </p:cNvSpPr>
          <p:nvPr>
            <p:ph idx="1"/>
          </p:nvPr>
        </p:nvSpPr>
        <p:spPr/>
        <p:txBody>
          <a:bodyPr/>
          <a:lstStyle/>
          <a:p>
            <a:r>
              <a:rPr lang="en-GB" dirty="0" smtClean="0"/>
              <a:t>In ‘Tiger’s Bride’ do you think Carter follows or subverts the conventions of the gothic/fairytale?</a:t>
            </a:r>
          </a:p>
          <a:p>
            <a:endParaRPr lang="en-GB" dirty="0"/>
          </a:p>
          <a:p>
            <a:endParaRPr lang="en-GB" dirty="0" smtClean="0"/>
          </a:p>
          <a:p>
            <a:r>
              <a:rPr lang="en-GB" dirty="0" smtClean="0"/>
              <a:t>Write your own interpretation on the card given to you. This will be handed in to me and looked at in a later lesson!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u="sng" dirty="0" smtClean="0"/>
              <a:t>Home Learning</a:t>
            </a:r>
            <a:endParaRPr lang="en-GB" sz="5400" b="1" u="sng" dirty="0"/>
          </a:p>
        </p:txBody>
      </p:sp>
      <p:sp>
        <p:nvSpPr>
          <p:cNvPr id="3" name="Content Placeholder 2"/>
          <p:cNvSpPr>
            <a:spLocks noGrp="1"/>
          </p:cNvSpPr>
          <p:nvPr>
            <p:ph idx="1"/>
          </p:nvPr>
        </p:nvSpPr>
        <p:spPr/>
        <p:txBody>
          <a:bodyPr>
            <a:normAutofit/>
          </a:bodyPr>
          <a:lstStyle/>
          <a:p>
            <a:r>
              <a:rPr lang="en-GB" dirty="0" smtClean="0"/>
              <a:t>How does Carter reverse the gothic tradition? You must refer to the tales we have studied so far. </a:t>
            </a:r>
          </a:p>
          <a:p>
            <a:endParaRPr lang="en-GB" dirty="0"/>
          </a:p>
          <a:p>
            <a:r>
              <a:rPr lang="en-GB" dirty="0" smtClean="0"/>
              <a:t>You must </a:t>
            </a:r>
            <a:r>
              <a:rPr lang="en-GB" dirty="0" smtClean="0"/>
              <a:t>complete </a:t>
            </a:r>
            <a:r>
              <a:rPr lang="en-GB" dirty="0" smtClean="0"/>
              <a:t>this </a:t>
            </a:r>
            <a:r>
              <a:rPr lang="en-GB" dirty="0" smtClean="0"/>
              <a:t>essay question, focusing on AO2, AO2, AO3 and </a:t>
            </a:r>
            <a:r>
              <a:rPr lang="en-GB" smtClean="0"/>
              <a:t>AO4</a:t>
            </a:r>
            <a:r>
              <a:rPr lang="en-GB" smtClean="0"/>
              <a:t>.</a:t>
            </a: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a:bodyPr>
          <a:lstStyle/>
          <a:p>
            <a:r>
              <a:rPr lang="en-GB" sz="6600" b="1" u="sng" dirty="0" smtClean="0"/>
              <a:t>The Tiger’s Bride </a:t>
            </a:r>
            <a:endParaRPr lang="en-GB" sz="6600" b="1" u="sng" dirty="0"/>
          </a:p>
        </p:txBody>
      </p:sp>
      <p:sp>
        <p:nvSpPr>
          <p:cNvPr id="3" name="Subtitle 2"/>
          <p:cNvSpPr>
            <a:spLocks noGrp="1"/>
          </p:cNvSpPr>
          <p:nvPr>
            <p:ph type="subTitle" idx="1"/>
          </p:nvPr>
        </p:nvSpPr>
        <p:spPr>
          <a:xfrm>
            <a:off x="571472" y="2204864"/>
            <a:ext cx="7786742" cy="2581458"/>
          </a:xfrm>
        </p:spPr>
        <p:txBody>
          <a:bodyPr>
            <a:normAutofit fontScale="92500" lnSpcReduction="10000"/>
          </a:bodyPr>
          <a:lstStyle/>
          <a:p>
            <a:r>
              <a:rPr lang="en-GB" sz="4000" b="1" u="sng" dirty="0" smtClean="0">
                <a:solidFill>
                  <a:srgbClr val="FF0000"/>
                </a:solidFill>
              </a:rPr>
              <a:t>Outcomes:</a:t>
            </a:r>
          </a:p>
          <a:p>
            <a:pPr marL="514350" indent="-514350">
              <a:buFont typeface="+mj-lt"/>
              <a:buAutoNum type="arabicPeriod"/>
            </a:pPr>
            <a:r>
              <a:rPr lang="en-GB" dirty="0" smtClean="0">
                <a:solidFill>
                  <a:schemeClr val="tx1"/>
                </a:solidFill>
              </a:rPr>
              <a:t>To analyse the characters</a:t>
            </a:r>
          </a:p>
          <a:p>
            <a:pPr marL="514350" indent="-514350">
              <a:buFont typeface="+mj-lt"/>
              <a:buAutoNum type="arabicPeriod"/>
            </a:pPr>
            <a:r>
              <a:rPr lang="en-GB" dirty="0" smtClean="0">
                <a:solidFill>
                  <a:schemeClr val="tx1"/>
                </a:solidFill>
              </a:rPr>
              <a:t>To discuss how Carter’s portrayal of the character follow/subvert the gothic/fairytale conventions. </a:t>
            </a:r>
          </a:p>
          <a:p>
            <a:endParaRPr lang="en-GB"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a:bodyPr>
          <a:lstStyle/>
          <a:p>
            <a:r>
              <a:rPr lang="en-GB" b="1" u="sng" dirty="0" smtClean="0"/>
              <a:t>The Male Gaze </a:t>
            </a:r>
            <a:endParaRPr lang="en-GB" b="1" u="sng" dirty="0"/>
          </a:p>
        </p:txBody>
      </p:sp>
      <p:sp>
        <p:nvSpPr>
          <p:cNvPr id="3" name="Content Placeholder 2"/>
          <p:cNvSpPr>
            <a:spLocks noGrp="1"/>
          </p:cNvSpPr>
          <p:nvPr>
            <p:ph idx="1"/>
          </p:nvPr>
        </p:nvSpPr>
        <p:spPr>
          <a:xfrm>
            <a:off x="500034" y="1142984"/>
            <a:ext cx="8229600" cy="3071834"/>
          </a:xfrm>
          <a:ln w="38100">
            <a:solidFill>
              <a:schemeClr val="tx1"/>
            </a:solidFill>
          </a:ln>
        </p:spPr>
        <p:txBody>
          <a:bodyPr>
            <a:normAutofit lnSpcReduction="10000"/>
          </a:bodyPr>
          <a:lstStyle/>
          <a:p>
            <a:pPr>
              <a:buNone/>
            </a:pPr>
            <a:r>
              <a:rPr lang="en-GB" sz="2800" dirty="0" smtClean="0"/>
              <a:t>	Men gaze at women in the assumption that they can do something to or for them; this gives them power. Women, however, view themselves being looked at and constantly carry their own image with them. </a:t>
            </a:r>
          </a:p>
          <a:p>
            <a:pPr>
              <a:buNone/>
            </a:pPr>
            <a:endParaRPr lang="en-GB" sz="2800" dirty="0"/>
          </a:p>
          <a:p>
            <a:pPr>
              <a:buNone/>
            </a:pPr>
            <a:r>
              <a:rPr lang="en-GB" sz="2800" b="1" dirty="0" smtClean="0">
                <a:solidFill>
                  <a:srgbClr val="00B050"/>
                </a:solidFill>
              </a:rPr>
              <a:t>	Men look at women. Women watch themselves being looked at. </a:t>
            </a:r>
            <a:endParaRPr lang="en-GB" sz="2800" b="1" dirty="0">
              <a:solidFill>
                <a:srgbClr val="00B050"/>
              </a:solidFill>
            </a:endParaRPr>
          </a:p>
        </p:txBody>
      </p:sp>
      <p:sp>
        <p:nvSpPr>
          <p:cNvPr id="4" name="TextBox 3"/>
          <p:cNvSpPr txBox="1"/>
          <p:nvPr/>
        </p:nvSpPr>
        <p:spPr>
          <a:xfrm>
            <a:off x="0" y="4303455"/>
            <a:ext cx="9144000" cy="255454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2000" b="1" u="sng" dirty="0" smtClean="0">
                <a:solidFill>
                  <a:srgbClr val="FF0000"/>
                </a:solidFill>
              </a:rPr>
              <a:t>Challenge: </a:t>
            </a:r>
            <a:r>
              <a:rPr lang="en-GB" sz="2000" dirty="0" smtClean="0"/>
              <a:t>You have 1 minute to sit down in front of the quote which you feels depicts the ‘male gaze’. For those of you sitting down, work together to explain how your quote depicts the ‘male gaze’ and what you can infer through your quotes. Consider what you learn through the quotes about the ‘male gaze’. </a:t>
            </a:r>
          </a:p>
          <a:p>
            <a:endParaRPr lang="en-GB" sz="2000" dirty="0"/>
          </a:p>
          <a:p>
            <a:r>
              <a:rPr lang="en-GB" sz="2000" b="1" dirty="0" smtClean="0">
                <a:solidFill>
                  <a:srgbClr val="FF0000"/>
                </a:solidFill>
              </a:rPr>
              <a:t>If you are not able to sit down in time, you will need to consider how Carter subverts the idea of the male gaze to introduce the female gaze. You will be given a quote sheet to help you. Why does Carter introduce the female gaze? </a:t>
            </a:r>
            <a:endParaRPr lang="en-GB" sz="20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u="sng" dirty="0" smtClean="0"/>
              <a:t>Get up and go! </a:t>
            </a:r>
            <a:endParaRPr lang="en-GB" sz="5400" b="1" u="sng"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	Around the classroom are three pieces of large sugar paper for the following characters:</a:t>
            </a:r>
            <a:endParaRPr lang="en-GB" dirty="0"/>
          </a:p>
          <a:p>
            <a:pPr marL="914400" lvl="1" indent="-514350">
              <a:buFont typeface="+mj-lt"/>
              <a:buAutoNum type="arabicPeriod"/>
            </a:pPr>
            <a:r>
              <a:rPr lang="en-GB" dirty="0" smtClean="0"/>
              <a:t> the father </a:t>
            </a:r>
          </a:p>
          <a:p>
            <a:pPr marL="914400" lvl="1" indent="-514350">
              <a:buFont typeface="+mj-lt"/>
              <a:buAutoNum type="arabicPeriod"/>
            </a:pPr>
            <a:r>
              <a:rPr lang="en-GB" dirty="0" smtClean="0"/>
              <a:t>The narrator </a:t>
            </a:r>
          </a:p>
          <a:p>
            <a:pPr marL="914400" lvl="1" indent="-514350">
              <a:buFont typeface="+mj-lt"/>
              <a:buAutoNum type="arabicPeriod"/>
            </a:pPr>
            <a:r>
              <a:rPr lang="en-GB" dirty="0" smtClean="0"/>
              <a:t>The beast </a:t>
            </a:r>
          </a:p>
          <a:p>
            <a:pPr marL="514350" indent="-514350">
              <a:buFont typeface="+mj-lt"/>
              <a:buAutoNum type="arabicPeriod"/>
            </a:pPr>
            <a:endParaRPr lang="en-GB" dirty="0"/>
          </a:p>
          <a:p>
            <a:pPr marL="514350" indent="-514350">
              <a:buNone/>
            </a:pPr>
            <a:r>
              <a:rPr lang="en-GB" dirty="0" smtClean="0"/>
              <a:t>	Walk around and on each sugar paper write your understanding of the characters so far, taking into consideration how they follow or subvert gothic conventions.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u="sng" dirty="0" smtClean="0"/>
              <a:t>Workstations</a:t>
            </a:r>
            <a:endParaRPr lang="en-GB" sz="5400" b="1" u="sng" dirty="0"/>
          </a:p>
        </p:txBody>
      </p:sp>
      <p:sp>
        <p:nvSpPr>
          <p:cNvPr id="3" name="Content Placeholder 2"/>
          <p:cNvSpPr>
            <a:spLocks noGrp="1"/>
          </p:cNvSpPr>
          <p:nvPr>
            <p:ph idx="1"/>
          </p:nvPr>
        </p:nvSpPr>
        <p:spPr/>
        <p:txBody>
          <a:bodyPr/>
          <a:lstStyle/>
          <a:p>
            <a:pPr>
              <a:buNone/>
            </a:pPr>
            <a:r>
              <a:rPr lang="en-GB" b="1" dirty="0" smtClean="0">
                <a:solidFill>
                  <a:srgbClr val="FF0000"/>
                </a:solidFill>
              </a:rPr>
              <a:t>Aim: </a:t>
            </a:r>
            <a:r>
              <a:rPr lang="en-GB" dirty="0" smtClean="0"/>
              <a:t>to consolidate and enhance your learning of the three characters. </a:t>
            </a:r>
          </a:p>
          <a:p>
            <a:pPr>
              <a:buNone/>
            </a:pPr>
            <a:endParaRPr lang="en-GB" dirty="0"/>
          </a:p>
          <a:p>
            <a:pPr>
              <a:buNone/>
            </a:pPr>
            <a:r>
              <a:rPr lang="en-GB" dirty="0" smtClean="0"/>
              <a:t>	At your workstations, respond to the questions given to you. You will then be separated in to different groups and will be expected to teach one another.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u="sng" dirty="0" smtClean="0"/>
              <a:t>Workstation 1 </a:t>
            </a:r>
            <a:endParaRPr lang="en-GB" sz="4800" b="1" u="sng" dirty="0"/>
          </a:p>
        </p:txBody>
      </p:sp>
      <p:sp>
        <p:nvSpPr>
          <p:cNvPr id="3" name="Content Placeholder 2"/>
          <p:cNvSpPr>
            <a:spLocks noGrp="1"/>
          </p:cNvSpPr>
          <p:nvPr>
            <p:ph idx="1"/>
          </p:nvPr>
        </p:nvSpPr>
        <p:spPr/>
        <p:txBody>
          <a:bodyPr>
            <a:normAutofit fontScale="85000" lnSpcReduction="20000"/>
          </a:bodyPr>
          <a:lstStyle/>
          <a:p>
            <a:pPr>
              <a:buNone/>
            </a:pPr>
            <a:r>
              <a:rPr lang="en-GB" b="1" dirty="0" smtClean="0">
                <a:solidFill>
                  <a:srgbClr val="FF0000"/>
                </a:solidFill>
              </a:rPr>
              <a:t>How is the father described? Look carefully at the words (lexis) selected by Carter to describe him. </a:t>
            </a:r>
          </a:p>
          <a:p>
            <a:pPr marL="514350" indent="-514350">
              <a:buFont typeface="+mj-lt"/>
              <a:buAutoNum type="arabicPeriod"/>
            </a:pPr>
            <a:r>
              <a:rPr lang="en-GB" dirty="0" smtClean="0"/>
              <a:t>What does the reader learn about his past behaviour towards his family?</a:t>
            </a:r>
          </a:p>
          <a:p>
            <a:pPr marL="514350" indent="-514350">
              <a:buFont typeface="+mj-lt"/>
              <a:buAutoNum type="arabicPeriod"/>
            </a:pPr>
            <a:r>
              <a:rPr lang="en-GB" dirty="0" smtClean="0"/>
              <a:t>How does he behave towards his daughter?</a:t>
            </a:r>
          </a:p>
          <a:p>
            <a:pPr marL="514350" indent="-514350">
              <a:buFont typeface="+mj-lt"/>
              <a:buAutoNum type="arabicPeriod"/>
            </a:pPr>
            <a:r>
              <a:rPr lang="en-GB" dirty="0" smtClean="0"/>
              <a:t>How is his behaviour during the card game described?</a:t>
            </a:r>
          </a:p>
          <a:p>
            <a:pPr marL="514350" indent="-514350">
              <a:buFont typeface="+mj-lt"/>
              <a:buAutoNum type="arabicPeriod"/>
            </a:pPr>
            <a:r>
              <a:rPr lang="en-GB" dirty="0" smtClean="0"/>
              <a:t>Why does Carter describe him in this way?</a:t>
            </a:r>
          </a:p>
          <a:p>
            <a:pPr marL="514350" indent="-514350">
              <a:buFont typeface="+mj-lt"/>
              <a:buAutoNum type="arabicPeriod"/>
            </a:pPr>
            <a:r>
              <a:rPr lang="en-GB" dirty="0" smtClean="0"/>
              <a:t>What messages are conveyed about his behaviour and feelings towards his daughter? How would you describe the morals of a man who gambles with his daughter’s future?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u="sng" dirty="0" smtClean="0"/>
              <a:t>Workstation 2 </a:t>
            </a:r>
            <a:endParaRPr lang="en-GB" sz="4800" b="1" u="sng" dirty="0"/>
          </a:p>
        </p:txBody>
      </p:sp>
      <p:sp>
        <p:nvSpPr>
          <p:cNvPr id="3" name="Content Placeholder 2"/>
          <p:cNvSpPr>
            <a:spLocks noGrp="1"/>
          </p:cNvSpPr>
          <p:nvPr>
            <p:ph idx="1"/>
          </p:nvPr>
        </p:nvSpPr>
        <p:spPr/>
        <p:txBody>
          <a:bodyPr>
            <a:normAutofit fontScale="77500" lnSpcReduction="20000"/>
          </a:bodyPr>
          <a:lstStyle/>
          <a:p>
            <a:pPr>
              <a:buNone/>
            </a:pPr>
            <a:r>
              <a:rPr lang="en-GB" b="1" dirty="0" smtClean="0">
                <a:solidFill>
                  <a:srgbClr val="FF0000"/>
                </a:solidFill>
              </a:rPr>
              <a:t>Look at the words (lexis) used to describe the girl and identify the language features employed by Carter. Pay attention to the girl’s reactions as she watches the card game develop to the point where her future is at stake. </a:t>
            </a:r>
          </a:p>
          <a:p>
            <a:pPr marL="514350" indent="-514350">
              <a:buFont typeface="+mj-lt"/>
              <a:buAutoNum type="arabicPeriod"/>
            </a:pPr>
            <a:r>
              <a:rPr lang="en-GB" dirty="0" smtClean="0"/>
              <a:t>Which verbs are used to describe her?</a:t>
            </a:r>
          </a:p>
          <a:p>
            <a:pPr marL="514350" indent="-514350">
              <a:buFont typeface="+mj-lt"/>
              <a:buAutoNum type="arabicPeriod"/>
            </a:pPr>
            <a:r>
              <a:rPr lang="en-GB" dirty="0" smtClean="0"/>
              <a:t>How does she behave and how do others behave towards her?</a:t>
            </a:r>
          </a:p>
          <a:p>
            <a:pPr marL="514350" indent="-514350">
              <a:buFont typeface="+mj-lt"/>
              <a:buAutoNum type="arabicPeriod"/>
            </a:pPr>
            <a:r>
              <a:rPr lang="en-GB" dirty="0" smtClean="0"/>
              <a:t>What kind of character has Carter created?</a:t>
            </a:r>
          </a:p>
          <a:p>
            <a:pPr marL="514350" indent="-514350">
              <a:buFont typeface="+mj-lt"/>
              <a:buAutoNum type="arabicPeriod"/>
            </a:pPr>
            <a:r>
              <a:rPr lang="en-GB" dirty="0" smtClean="0"/>
              <a:t>What is the function of this character and how does she affect the plot?</a:t>
            </a:r>
          </a:p>
          <a:p>
            <a:pPr marL="514350" indent="-514350">
              <a:buFont typeface="+mj-lt"/>
              <a:buAutoNum type="arabicPeriod"/>
            </a:pPr>
            <a:r>
              <a:rPr lang="en-GB" dirty="0" smtClean="0"/>
              <a:t>What aspects of the girl’s character are particularly important in plot construction and development?</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u="sng" dirty="0" smtClean="0"/>
              <a:t>Workstation 3 </a:t>
            </a:r>
            <a:endParaRPr lang="en-GB" sz="4800" b="1" u="sng" dirty="0"/>
          </a:p>
        </p:txBody>
      </p:sp>
      <p:sp>
        <p:nvSpPr>
          <p:cNvPr id="3" name="Content Placeholder 2"/>
          <p:cNvSpPr>
            <a:spLocks noGrp="1"/>
          </p:cNvSpPr>
          <p:nvPr>
            <p:ph idx="1"/>
          </p:nvPr>
        </p:nvSpPr>
        <p:spPr/>
        <p:txBody>
          <a:bodyPr>
            <a:normAutofit fontScale="92500" lnSpcReduction="20000"/>
          </a:bodyPr>
          <a:lstStyle/>
          <a:p>
            <a:pPr>
              <a:buNone/>
            </a:pPr>
            <a:r>
              <a:rPr lang="en-GB" b="1" dirty="0" smtClean="0">
                <a:solidFill>
                  <a:srgbClr val="FF0000"/>
                </a:solidFill>
              </a:rPr>
              <a:t>Focus on the character of the Beast. </a:t>
            </a:r>
          </a:p>
          <a:p>
            <a:pPr marL="514350" indent="-514350">
              <a:buFont typeface="+mj-lt"/>
              <a:buAutoNum type="arabicPeriod"/>
            </a:pPr>
            <a:r>
              <a:rPr lang="en-GB" dirty="0" smtClean="0"/>
              <a:t>Why is he given this name?</a:t>
            </a:r>
          </a:p>
          <a:p>
            <a:pPr marL="514350" indent="-514350">
              <a:buFont typeface="+mj-lt"/>
              <a:buAutoNum type="arabicPeriod"/>
            </a:pPr>
            <a:r>
              <a:rPr lang="en-GB" dirty="0" smtClean="0"/>
              <a:t>What words does she use to describe the Beast’s character? </a:t>
            </a:r>
          </a:p>
          <a:p>
            <a:pPr marL="514350" indent="-514350">
              <a:buFont typeface="+mj-lt"/>
              <a:buAutoNum type="arabicPeriod"/>
            </a:pPr>
            <a:r>
              <a:rPr lang="en-GB" dirty="0" smtClean="0"/>
              <a:t>Describe his physical appearance in as much detail as you can. </a:t>
            </a:r>
          </a:p>
          <a:p>
            <a:pPr marL="514350" indent="-514350">
              <a:buFont typeface="+mj-lt"/>
              <a:buAutoNum type="arabicPeriod"/>
            </a:pPr>
            <a:r>
              <a:rPr lang="en-GB" dirty="0" smtClean="0"/>
              <a:t>Where does the Beast live, and why has he chosen to live there?</a:t>
            </a:r>
          </a:p>
          <a:p>
            <a:pPr marL="514350" indent="-514350">
              <a:buFont typeface="+mj-lt"/>
              <a:buAutoNum type="arabicPeriod"/>
            </a:pPr>
            <a:r>
              <a:rPr lang="en-GB" dirty="0" smtClean="0"/>
              <a:t>What possessions does he have, and what do they say about him?</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u="sng" dirty="0" smtClean="0"/>
              <a:t>You become the teacher </a:t>
            </a:r>
            <a:endParaRPr lang="en-GB" sz="5400" b="1" u="sng" dirty="0"/>
          </a:p>
        </p:txBody>
      </p:sp>
      <p:sp>
        <p:nvSpPr>
          <p:cNvPr id="3" name="Content Placeholder 2"/>
          <p:cNvSpPr>
            <a:spLocks noGrp="1"/>
          </p:cNvSpPr>
          <p:nvPr>
            <p:ph idx="1"/>
          </p:nvPr>
        </p:nvSpPr>
        <p:spPr/>
        <p:txBody>
          <a:bodyPr/>
          <a:lstStyle/>
          <a:p>
            <a:r>
              <a:rPr lang="en-GB" dirty="0" smtClean="0"/>
              <a:t>In your new groups, teach one another about the character you have focused one. Feel free to question and provide further interpretations to one another’s characters.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734</Words>
  <Application>Microsoft Office PowerPoint</Application>
  <PresentationFormat>On-screen Show (4:3)</PresentationFormat>
  <Paragraphs>74</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Text Graffiti – Connector </vt:lpstr>
      <vt:lpstr>The Tiger’s Bride </vt:lpstr>
      <vt:lpstr>The Male Gaze </vt:lpstr>
      <vt:lpstr>Get up and go! </vt:lpstr>
      <vt:lpstr>Workstations</vt:lpstr>
      <vt:lpstr>Workstation 1 </vt:lpstr>
      <vt:lpstr>Workstation 2 </vt:lpstr>
      <vt:lpstr>Workstation 3 </vt:lpstr>
      <vt:lpstr>You become the teacher </vt:lpstr>
      <vt:lpstr>The Gothic – ½ of the class</vt:lpstr>
      <vt:lpstr>Review </vt:lpstr>
      <vt:lpstr>Home Learning</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Graffiti – Connector </dc:title>
  <dc:creator>Amrita</dc:creator>
  <cp:lastModifiedBy>KMee</cp:lastModifiedBy>
  <cp:revision>11</cp:revision>
  <dcterms:created xsi:type="dcterms:W3CDTF">2012-08-13T12:01:53Z</dcterms:created>
  <dcterms:modified xsi:type="dcterms:W3CDTF">2012-09-18T07:05:05Z</dcterms:modified>
</cp:coreProperties>
</file>