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7" r:id="rId4"/>
    <p:sldId id="257" r:id="rId5"/>
    <p:sldId id="260" r:id="rId6"/>
    <p:sldId id="256" r:id="rId7"/>
    <p:sldId id="259" r:id="rId8"/>
    <p:sldId id="262" r:id="rId9"/>
    <p:sldId id="263" r:id="rId10"/>
    <p:sldId id="25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D21F-9CF7-41E1-8CC3-34E02A0F75C1}" type="datetimeFigureOut">
              <a:rPr lang="en-GB" smtClean="0"/>
              <a:pPr/>
              <a:t>13/01/2014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20B7-2F08-4B18-99C4-E36761AF03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.co.uk/teaching-resource/Witches-and-the-Supernatural-in-Macbeth-6072708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err="1" smtClean="0"/>
              <a:t>Homelearning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Read Act 1 Scenes 4-7 in detail. </a:t>
            </a:r>
          </a:p>
          <a:p>
            <a:r>
              <a:rPr lang="en-GB" dirty="0" smtClean="0"/>
              <a:t>Annotate your copy paying particular attention to the language Lady Macbeth uses and what this shows about her.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27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GB" sz="5400" b="1" u="sng" dirty="0" smtClean="0"/>
              <a:t>Broken Pieces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/>
              <a:t>Find a quotation to support each of the different readings for what the role of the witches may be in the play.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60256"/>
          <a:ext cx="9144000" cy="3451143"/>
        </p:xfrm>
        <a:graphic>
          <a:graphicData uri="http://schemas.openxmlformats.org/drawingml/2006/table">
            <a:tbl>
              <a:tblPr/>
              <a:tblGrid>
                <a:gridCol w="5579390"/>
                <a:gridCol w="3564610"/>
              </a:tblGrid>
              <a:tr h="289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Role of the Witches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Supporting Evidence</a:t>
                      </a:r>
                      <a:endParaRPr lang="en-GB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Calibri"/>
                          <a:ea typeface="Calibri"/>
                          <a:cs typeface="Times New Roman"/>
                        </a:rPr>
                        <a:t>The witches are included in ‘Macbeth’ to create a sense of mystery, secrecy and ambiguity. </a:t>
                      </a:r>
                      <a:endParaRPr lang="en-GB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create disorder and chaos to reflect Macbeth’s mental state.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reflect the very real fear society had over the supernatural.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role is to decide the fate and destiny of Macbeth.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GB" sz="1800" dirty="0" smtClean="0">
                          <a:latin typeface="Calibri"/>
                          <a:ea typeface="Calibri"/>
                          <a:cs typeface="Times New Roman"/>
                        </a:rPr>
                        <a:t>witches’ role </a:t>
                      </a:r>
                      <a:r>
                        <a:rPr lang="en-GB" sz="1800" dirty="0">
                          <a:latin typeface="Calibri"/>
                          <a:ea typeface="Calibri"/>
                          <a:cs typeface="Times New Roman"/>
                        </a:rPr>
                        <a:t>is to frighten and terrify the audience. </a:t>
                      </a:r>
                      <a:endParaRPr lang="en-GB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21316982">
            <a:off x="5720394" y="4791966"/>
            <a:ext cx="3426053" cy="1938992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FF0000"/>
                </a:solidFill>
              </a:rPr>
              <a:t>Extension: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choose one broken piece and write a detailed analysis of the representation of the Witches.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The Witches’ impact on Macbeth and </a:t>
            </a:r>
            <a:r>
              <a:rPr lang="en-GB" b="1" u="sng" dirty="0" err="1" smtClean="0"/>
              <a:t>Banquo</a:t>
            </a:r>
            <a:r>
              <a:rPr lang="en-GB" b="1" u="sng" dirty="0" smtClean="0"/>
              <a:t> (discuss – 3 groups)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Why does Macbeth’s first line in the play, ‘so foul and fair a day I have not seen’ (lines 37) compel the audience?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How does Shakespeare make clear to the audience that the Witches are not a figment of Macbeth’s imagination? Why does he make this clear to the audience?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Macbeth meets the 3 Witches again in Act 4, Scene 1. The three apparitions given to Macbeth involve an armed head, a bloody child and a child crowned with a tree in his hand. How does this link to the gothic?</a:t>
            </a:r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u="sng" dirty="0" smtClean="0"/>
              <a:t>Review (exam question) </a:t>
            </a:r>
            <a:endParaRPr lang="en-GB" sz="5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+mj-lt"/>
              </a:rPr>
              <a:t>January 2010</a:t>
            </a:r>
          </a:p>
          <a:p>
            <a:pPr>
              <a:buNone/>
            </a:pPr>
            <a:endParaRPr lang="en-GB" dirty="0" smtClean="0">
              <a:latin typeface="+mj-lt"/>
            </a:endParaRPr>
          </a:p>
          <a:p>
            <a:pPr>
              <a:buNone/>
            </a:pPr>
            <a:r>
              <a:rPr lang="en-GB" sz="3600" dirty="0" smtClean="0">
                <a:latin typeface="+mj-lt"/>
              </a:rPr>
              <a:t> 	What do you think is the significance of the witches in Macbeth? (40 marks)</a:t>
            </a:r>
          </a:p>
          <a:p>
            <a:pPr>
              <a:buNone/>
            </a:pPr>
            <a:endParaRPr lang="en-GB" sz="3600" dirty="0" smtClean="0">
              <a:latin typeface="+mj-lt"/>
            </a:endParaRP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+mj-lt"/>
              </a:rPr>
              <a:t>Use the mark scheme for ideas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+mj-lt"/>
              </a:rPr>
              <a:t>Focus on all AOs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>
                <a:latin typeface="+mj-lt"/>
              </a:rPr>
              <a:t>All AOs must be highlighted or essays will be returned.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Quotation Blast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minutes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Erl</a:t>
            </a:r>
            <a:r>
              <a:rPr lang="en-GB" smtClean="0"/>
              <a:t> 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70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u="sng" dirty="0" smtClean="0"/>
              <a:t>Home learning 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80920" cy="3168352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  <a:latin typeface="+mj-lt"/>
              </a:rPr>
              <a:t>To complete past exam question:</a:t>
            </a:r>
          </a:p>
          <a:p>
            <a:endParaRPr lang="en-GB" sz="3600" dirty="0" smtClean="0">
              <a:solidFill>
                <a:schemeClr val="tx1"/>
              </a:solidFill>
              <a:latin typeface="+mj-lt"/>
            </a:endParaRPr>
          </a:p>
          <a:p>
            <a:r>
              <a:rPr lang="en-GB" sz="3600" dirty="0" smtClean="0">
                <a:solidFill>
                  <a:schemeClr val="tx1"/>
                </a:solidFill>
                <a:latin typeface="+mj-lt"/>
              </a:rPr>
              <a:t>What do you think is the significance of the witches in Macbeth?</a:t>
            </a:r>
          </a:p>
          <a:p>
            <a:r>
              <a:rPr lang="en-GB" sz="3600" dirty="0" smtClean="0">
                <a:solidFill>
                  <a:schemeClr val="tx1"/>
                </a:solidFill>
                <a:latin typeface="+mj-lt"/>
              </a:rPr>
              <a:t>(40 marks)</a:t>
            </a:r>
            <a:endParaRPr lang="en-GB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9346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hlinkClick r:id="rId2"/>
              </a:rPr>
              <a:t>http://www.tes.co.uk/teaching-resource/Witches-and-the-Supernatural-in-Macbeth-6072708/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517232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solidFill>
                  <a:srgbClr val="FF0000"/>
                </a:solidFill>
              </a:rPr>
              <a:t>Podcast: </a:t>
            </a:r>
            <a:endParaRPr lang="en-GB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GB" dirty="0" smtClean="0"/>
              <a:t>Connector: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en-GB" dirty="0" smtClean="0"/>
              <a:t>Using your understanding of </a:t>
            </a:r>
            <a:r>
              <a:rPr lang="en-GB" b="1" dirty="0" smtClean="0"/>
              <a:t>context</a:t>
            </a:r>
            <a:r>
              <a:rPr lang="en-GB" dirty="0" smtClean="0"/>
              <a:t> from last lesson write a </a:t>
            </a:r>
            <a:r>
              <a:rPr lang="en-GB" b="1" dirty="0" smtClean="0"/>
              <a:t>paragraph</a:t>
            </a:r>
            <a:r>
              <a:rPr lang="en-GB" dirty="0" smtClean="0"/>
              <a:t> explaining the </a:t>
            </a:r>
            <a:r>
              <a:rPr lang="en-GB" b="1" dirty="0" smtClean="0"/>
              <a:t>significance</a:t>
            </a:r>
            <a:r>
              <a:rPr lang="en-GB" dirty="0" smtClean="0"/>
              <a:t> of the </a:t>
            </a:r>
            <a:r>
              <a:rPr lang="en-GB" b="1" u="sng" dirty="0" smtClean="0"/>
              <a:t>setting</a:t>
            </a:r>
            <a:r>
              <a:rPr lang="en-GB" dirty="0" smtClean="0"/>
              <a:t> in the scenes featuring the witches. 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1362064">
            <a:off x="380832" y="3616025"/>
            <a:ext cx="5472608" cy="184665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“A heath”</a:t>
            </a:r>
          </a:p>
          <a:p>
            <a:pPr algn="ctr"/>
            <a:r>
              <a:rPr lang="en-GB" sz="3200" b="1" dirty="0" smtClean="0"/>
              <a:t>“A desolate place”</a:t>
            </a:r>
          </a:p>
          <a:p>
            <a:pPr algn="ctr"/>
            <a:r>
              <a:rPr lang="en-GB" sz="3200" b="1" dirty="0" smtClean="0"/>
              <a:t>“A desolate place near </a:t>
            </a:r>
            <a:r>
              <a:rPr lang="en-GB" sz="3200" b="1" dirty="0" err="1" smtClean="0"/>
              <a:t>Forres</a:t>
            </a:r>
            <a:r>
              <a:rPr lang="en-GB" dirty="0" smtClean="0"/>
              <a:t>”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3284984"/>
            <a:ext cx="2160240" cy="1938992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Key Words</a:t>
            </a:r>
            <a:r>
              <a:rPr lang="en-GB" sz="2400" dirty="0" smtClean="0"/>
              <a:t>:</a:t>
            </a:r>
          </a:p>
          <a:p>
            <a:pPr>
              <a:buFontTx/>
              <a:buChar char="-"/>
            </a:pPr>
            <a:r>
              <a:rPr lang="en-GB" sz="2400" dirty="0" smtClean="0"/>
              <a:t>Gothic</a:t>
            </a:r>
          </a:p>
          <a:p>
            <a:pPr>
              <a:buFontTx/>
              <a:buChar char="-"/>
            </a:pPr>
            <a:r>
              <a:rPr lang="en-GB" sz="2400" dirty="0" smtClean="0"/>
              <a:t>Setting</a:t>
            </a:r>
          </a:p>
          <a:p>
            <a:pPr>
              <a:buFontTx/>
              <a:buChar char="-"/>
            </a:pPr>
            <a:r>
              <a:rPr lang="en-GB" sz="2400" dirty="0" smtClean="0"/>
              <a:t>Shakespeare</a:t>
            </a:r>
          </a:p>
          <a:p>
            <a:pPr>
              <a:buFontTx/>
              <a:buChar char="-"/>
            </a:pPr>
            <a:r>
              <a:rPr lang="en-GB" sz="2400" dirty="0" smtClean="0"/>
              <a:t>Atmosphere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5733256"/>
            <a:ext cx="47525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u="sng" dirty="0" smtClean="0"/>
              <a:t>Desolate: </a:t>
            </a:r>
            <a:r>
              <a:rPr lang="en-GB" dirty="0" smtClean="0"/>
              <a:t>Deserted </a:t>
            </a:r>
            <a:r>
              <a:rPr lang="en-GB" dirty="0"/>
              <a:t>of people and in a state of bleak and dismal emptiness</a:t>
            </a:r>
          </a:p>
        </p:txBody>
      </p:sp>
      <p:pic>
        <p:nvPicPr>
          <p:cNvPr id="12290" name="Picture 2" descr="http://www.ebruceylan.com/photography/images/51-60/Desolate,-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2465492" cy="1512168"/>
          </a:xfrm>
          <a:prstGeom prst="rect">
            <a:avLst/>
          </a:prstGeom>
          <a:noFill/>
        </p:spPr>
      </p:pic>
      <p:pic>
        <p:nvPicPr>
          <p:cNvPr id="12292" name="Picture 4" descr="http://t0.gstatic.com/images?q=tbn:ANd9GcRk4maeIsYqnT8ein_4RAaRNRsO1fgLoa1ylmBBE8GKcsXYDdLarQ:gallery.nen.gov.uk/assets/0506/0000/0692/Heath_near_Forres_Act_1_sc_3_m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301208"/>
            <a:ext cx="2018947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Extension: </a:t>
            </a:r>
            <a:r>
              <a:rPr lang="en-GB" sz="3600" dirty="0" smtClean="0"/>
              <a:t>The Symbolism of the Heath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4258816" cy="5328592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000" b="1" dirty="0"/>
              <a:t>A heath</a:t>
            </a:r>
            <a:r>
              <a:rPr lang="en-GB" sz="2000" dirty="0"/>
              <a:t> or </a:t>
            </a:r>
            <a:r>
              <a:rPr lang="en-GB" sz="2000" dirty="0" err="1"/>
              <a:t>heathland</a:t>
            </a:r>
            <a:r>
              <a:rPr lang="en-GB" sz="2000" dirty="0"/>
              <a:t> is a </a:t>
            </a:r>
            <a:r>
              <a:rPr lang="en-GB" sz="2000" dirty="0" err="1"/>
              <a:t>shrubland</a:t>
            </a:r>
            <a:r>
              <a:rPr lang="en-GB" sz="2000" dirty="0"/>
              <a:t> habitat found mainly on low quality acidic soils, and is characterised by open, low growing woody </a:t>
            </a:r>
            <a:r>
              <a:rPr lang="en-GB" sz="2000" dirty="0" smtClean="0"/>
              <a:t>vegetation</a:t>
            </a:r>
          </a:p>
          <a:p>
            <a:r>
              <a:rPr lang="en-GB" sz="2000" dirty="0" smtClean="0"/>
              <a:t>It is an open and desolate wilderness</a:t>
            </a:r>
          </a:p>
          <a:p>
            <a:r>
              <a:rPr lang="en-GB" sz="2000" dirty="0" smtClean="0"/>
              <a:t>Often used as a symbol or motif for madness, wildness and unruly, out of control nature. </a:t>
            </a:r>
          </a:p>
          <a:p>
            <a:r>
              <a:rPr lang="en-GB" sz="2000" dirty="0" smtClean="0"/>
              <a:t>Is not specific to place or time therefore making Shakespeare’s message universal</a:t>
            </a:r>
          </a:p>
          <a:p>
            <a:r>
              <a:rPr lang="en-GB" sz="2000" dirty="0" smtClean="0"/>
              <a:t>Pathetic fallacy can be easily incorporated to create an ominous and foreboding atmosphere</a:t>
            </a:r>
            <a:endParaRPr lang="en-GB" sz="2000" dirty="0"/>
          </a:p>
        </p:txBody>
      </p:sp>
      <p:pic>
        <p:nvPicPr>
          <p:cNvPr id="17412" name="Picture 4" descr="http://t0.gstatic.com/images?q=tbn:ANd9GcSCrfFVzl-qRiGb0kMBpEkwelLPX8XFFnPjN8d8NnIlsSOnZHjA8A:www.nationalgallery.org.uk/upload/img/goyen-cottage-heath-NG137-f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124744"/>
            <a:ext cx="4149558" cy="273630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4077072"/>
            <a:ext cx="4104456" cy="2585323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Can you add an additional 2 sentences to your paragraph using this information and analysis?</a:t>
            </a:r>
          </a:p>
          <a:p>
            <a:endParaRPr lang="en-GB" u="sng" dirty="0"/>
          </a:p>
          <a:p>
            <a:r>
              <a:rPr lang="en-GB" b="1" u="sng" dirty="0" smtClean="0"/>
              <a:t>Key Words:</a:t>
            </a:r>
          </a:p>
          <a:p>
            <a:r>
              <a:rPr lang="en-GB" b="1" dirty="0" smtClean="0"/>
              <a:t>Symbolic</a:t>
            </a:r>
          </a:p>
          <a:p>
            <a:r>
              <a:rPr lang="en-GB" b="1" dirty="0" smtClean="0"/>
              <a:t>Wildness</a:t>
            </a:r>
          </a:p>
          <a:p>
            <a:r>
              <a:rPr lang="en-GB" b="1" dirty="0" smtClean="0"/>
              <a:t>Madness</a:t>
            </a:r>
          </a:p>
          <a:p>
            <a:r>
              <a:rPr lang="en-GB" b="1" dirty="0" smtClean="0"/>
              <a:t>Shakespeare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  <a:solidFill>
            <a:srgbClr val="00B050"/>
          </a:solidFill>
        </p:spPr>
        <p:txBody>
          <a:bodyPr/>
          <a:lstStyle/>
          <a:p>
            <a:r>
              <a:rPr lang="en-GB" dirty="0" smtClean="0"/>
              <a:t>The Role of the Witches in ‘Macbeth’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420888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LO: </a:t>
            </a:r>
            <a:r>
              <a:rPr lang="en-GB" dirty="0" smtClean="0"/>
              <a:t>To identify the role of the witches in ‘Macbeth’ and analyse how this is revealed through their language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581128"/>
            <a:ext cx="7416824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Extension: </a:t>
            </a:r>
            <a:r>
              <a:rPr lang="en-GB" sz="2800" dirty="0" smtClean="0"/>
              <a:t>Skim and scan the text to find out when the witches appear in the play. Write down the Act and Scene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 rot="21173310">
            <a:off x="5868144" y="4077072"/>
            <a:ext cx="2952328" cy="2308324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400" b="1" u="sng" dirty="0" smtClean="0"/>
              <a:t>The Appearance of the Witches:</a:t>
            </a:r>
          </a:p>
          <a:p>
            <a:pPr marL="342900" indent="-342900">
              <a:buAutoNum type="arabicParenR"/>
            </a:pPr>
            <a:r>
              <a:rPr lang="en-GB" sz="2400" b="1" dirty="0" smtClean="0"/>
              <a:t>Act 1 Scene 1</a:t>
            </a:r>
          </a:p>
          <a:p>
            <a:pPr marL="342900" indent="-342900">
              <a:buAutoNum type="arabicParenR"/>
            </a:pPr>
            <a:r>
              <a:rPr lang="en-GB" sz="2400" b="1" dirty="0" smtClean="0"/>
              <a:t>Act 1 Scene 3</a:t>
            </a:r>
          </a:p>
          <a:p>
            <a:pPr marL="342900" indent="-342900">
              <a:buAutoNum type="arabicParenR"/>
            </a:pPr>
            <a:r>
              <a:rPr lang="en-GB" sz="2400" dirty="0" smtClean="0"/>
              <a:t>Act 3 Scene 5</a:t>
            </a:r>
          </a:p>
          <a:p>
            <a:pPr marL="342900" indent="-342900">
              <a:buAutoNum type="arabicParenR"/>
            </a:pPr>
            <a:r>
              <a:rPr lang="en-GB" sz="2400" dirty="0" smtClean="0"/>
              <a:t>Act 4 Scene 1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Act 1 Scene 1</a:t>
            </a:r>
            <a:br>
              <a:rPr lang="en-GB" dirty="0" smtClean="0"/>
            </a:br>
            <a:r>
              <a:rPr lang="en-GB" dirty="0" smtClean="0"/>
              <a:t>A Desolate Place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 rot="20886268">
            <a:off x="95875" y="514931"/>
            <a:ext cx="259228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Let’s explore their first appearance together</a:t>
            </a:r>
            <a:endParaRPr lang="en-GB" sz="2400" dirty="0"/>
          </a:p>
        </p:txBody>
      </p:sp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059832" y="1628800"/>
            <a:ext cx="3384376" cy="522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Thunder and lightning. Enter three WITCHES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Fir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st Witc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h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aiandra GD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When shall we three meet again?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In thunder, lightening, or in rain?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Second Witc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When the hurly-burly's done,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When the battle's lost and won.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Third Witc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That will be ere the set of sun.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First Witch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Where the place?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Second Witch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Upon the Heath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Third Witch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There to meet Macbeth.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First Witch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I come, </a:t>
            </a:r>
            <a:r>
              <a:rPr kumimoji="0" lang="en-GB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Graymalkin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aiandra GD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Second Witch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S Shell Dlg 2" charset="0"/>
              </a:rPr>
              <a:t>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Maiandra GD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Paddock calls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Third Witch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Anon.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All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Fair is foul, and foul is fair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hell Dlg 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aiandra GD" pitchFamily="34" charset="0"/>
              </a:rPr>
              <a:t>Hover through the fog and filthy air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060848"/>
            <a:ext cx="2664296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 witches are arranging to meet Macbeth once he has finished in battle.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 rot="21377709">
            <a:off x="5562954" y="1808329"/>
            <a:ext cx="3456384" cy="397031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/>
              <a:t>Task 1:</a:t>
            </a:r>
          </a:p>
          <a:p>
            <a:r>
              <a:rPr lang="en-GB" sz="2800" dirty="0" smtClean="0"/>
              <a:t>Get into 3s. You have 5 minutes to act it out!</a:t>
            </a:r>
          </a:p>
          <a:p>
            <a:r>
              <a:rPr lang="en-GB" sz="2800" dirty="0" smtClean="0"/>
              <a:t>Think about:</a:t>
            </a:r>
          </a:p>
          <a:p>
            <a:pPr>
              <a:buFontTx/>
              <a:buChar char="-"/>
            </a:pPr>
            <a:r>
              <a:rPr lang="en-GB" sz="2800" dirty="0" smtClean="0"/>
              <a:t>How do they move?</a:t>
            </a:r>
          </a:p>
          <a:p>
            <a:pPr>
              <a:buFontTx/>
              <a:buChar char="-"/>
            </a:pPr>
            <a:r>
              <a:rPr lang="en-GB" sz="2800" dirty="0" smtClean="0"/>
              <a:t>How do they speak?</a:t>
            </a:r>
          </a:p>
          <a:p>
            <a:pPr>
              <a:buFontTx/>
              <a:buChar char="-"/>
            </a:pPr>
            <a:r>
              <a:rPr lang="en-GB" sz="2800" dirty="0" smtClean="0"/>
              <a:t>What actions will you use?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3212976"/>
            <a:ext cx="2880320" cy="3477875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Task 2:</a:t>
            </a:r>
          </a:p>
          <a:p>
            <a:r>
              <a:rPr lang="en-GB" sz="2000" dirty="0" smtClean="0"/>
              <a:t>Let’s annotate this scene together.</a:t>
            </a:r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rgbClr val="FF0000"/>
                </a:solidFill>
              </a:rPr>
              <a:t> Consider: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Pathetic fallacy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Juxtaposition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Chaos and disorder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use of rhyme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Paradox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Supernatural.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GB" dirty="0" smtClean="0"/>
              <a:t>Group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You will now be split into groups.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We will be analysing Act I Scene III (half each).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Remember you are considering the </a:t>
            </a:r>
            <a:r>
              <a:rPr lang="en-GB" b="1" u="sng" dirty="0" smtClean="0">
                <a:solidFill>
                  <a:srgbClr val="0070C0"/>
                </a:solidFill>
              </a:rPr>
              <a:t>role of the witches </a:t>
            </a:r>
            <a:r>
              <a:rPr lang="en-GB" dirty="0" smtClean="0">
                <a:solidFill>
                  <a:srgbClr val="0070C0"/>
                </a:solidFill>
              </a:rPr>
              <a:t>in the play.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Use the prompt questions to </a:t>
            </a:r>
            <a:r>
              <a:rPr lang="en-GB" b="1" u="sng" dirty="0" smtClean="0">
                <a:solidFill>
                  <a:srgbClr val="0070C0"/>
                </a:solidFill>
              </a:rPr>
              <a:t>analyse the language</a:t>
            </a:r>
            <a:r>
              <a:rPr lang="en-GB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Annotate and highlight your group extract.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You will teach the rest of the class later.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8434" name="Picture 2" descr="http://t3.gstatic.com/images?q=tbn:ANd9GcRG5tGLVC3Js2mk03eqobIDPT-fBH-tzSRLJJssg3PTYmJRdPoDwA:approachingshakespeare.files.wordpress.com/2011/04/brewhousewitches470_470x3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570704" cy="2664296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SsTqQmLLNESmlvK1B-Vbic5k1NZpsHpMZ2FNznqUo_KoHFdQh9:approachingshakespeare.files.wordpress.com/2011/04/20100204_witches_3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509120"/>
            <a:ext cx="2466975" cy="18478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21210086">
            <a:off x="61216" y="302955"/>
            <a:ext cx="2088232" cy="120032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20 minutes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GB" dirty="0" smtClean="0"/>
              <a:t>Feedback: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22912" cy="4525963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We will now feedback a group at a time and annotate our extracts with high level analysis. 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What is happening in the scene?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What are the key quotes?</a:t>
            </a:r>
          </a:p>
          <a:p>
            <a:r>
              <a:rPr lang="en-GB" dirty="0" smtClean="0">
                <a:solidFill>
                  <a:srgbClr val="0070C0"/>
                </a:solidFill>
              </a:rPr>
              <a:t>What can we analyse about the language?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0482" name="Picture 2" descr="http://t2.gstatic.com/images?q=tbn:ANd9GcTRefdwgt7u6hDn4yQQABhQ-l6ZqZvTxQtZLNpTtJn-IFO1NVRdWnX1fSY:4.bp.blogspot.com/_aTnBLDPrtDs/TMB6gihep2I/AAAAAAAAAB0/BuJzNsEnAfc/s1600/Macbeth-Witch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556792"/>
            <a:ext cx="3248479" cy="2160240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ANd9GcT1QORvckea36_x54RHDNSIaEFhkUESu9UJV0H4G68zutRIBt9pZw:www.clevelandwomen.com/images/events/macbeth-0908/macbeth-witch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2027" y="3789040"/>
            <a:ext cx="3354469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762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Homelearning</vt:lpstr>
      <vt:lpstr>Quotation Blast</vt:lpstr>
      <vt:lpstr>Home learning </vt:lpstr>
      <vt:lpstr>Connector:</vt:lpstr>
      <vt:lpstr>Extension: The Symbolism of the Heath</vt:lpstr>
      <vt:lpstr>The Role of the Witches in ‘Macbeth’</vt:lpstr>
      <vt:lpstr>Act 1 Scene 1 A Desolate Place</vt:lpstr>
      <vt:lpstr>Group Work</vt:lpstr>
      <vt:lpstr>Feedback: </vt:lpstr>
      <vt:lpstr>Broken Pieces</vt:lpstr>
      <vt:lpstr>The Witches’ impact on Macbeth and Banquo (discuss – 3 groups)</vt:lpstr>
      <vt:lpstr>Review (exam question) 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Connector:</dc:title>
  <dc:creator>kmee</dc:creator>
  <cp:lastModifiedBy>Magna Carta School</cp:lastModifiedBy>
  <cp:revision>29</cp:revision>
  <dcterms:created xsi:type="dcterms:W3CDTF">2012-10-16T09:51:47Z</dcterms:created>
  <dcterms:modified xsi:type="dcterms:W3CDTF">2014-01-13T12:39:33Z</dcterms:modified>
</cp:coreProperties>
</file>