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72" r:id="rId8"/>
    <p:sldId id="273" r:id="rId9"/>
    <p:sldId id="257" r:id="rId10"/>
    <p:sldId id="271" r:id="rId11"/>
    <p:sldId id="263" r:id="rId12"/>
    <p:sldId id="265" r:id="rId13"/>
    <p:sldId id="266" r:id="rId14"/>
    <p:sldId id="267" r:id="rId15"/>
    <p:sldId id="264"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2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ADD726C-C196-437E-B5C7-F6B73FEAACC8}" type="datetimeFigureOut">
              <a:rPr lang="en-GB" smtClean="0"/>
              <a:t>13/02/2014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284255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D726C-C196-437E-B5C7-F6B73FEAACC8}" type="datetimeFigureOut">
              <a:rPr lang="en-GB" smtClean="0"/>
              <a:t>13/02/2014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8221881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D726C-C196-437E-B5C7-F6B73FEAACC8}" type="datetimeFigureOut">
              <a:rPr lang="en-GB" smtClean="0"/>
              <a:t>13/02/2014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959782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ADD726C-C196-437E-B5C7-F6B73FEAACC8}" type="datetimeFigureOut">
              <a:rPr lang="en-GB" smtClean="0"/>
              <a:t>13/02/2014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2650188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D726C-C196-437E-B5C7-F6B73FEAACC8}" type="datetimeFigureOut">
              <a:rPr lang="en-GB" smtClean="0"/>
              <a:t>13/02/2014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3204916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ADD726C-C196-437E-B5C7-F6B73FEAACC8}" type="datetimeFigureOut">
              <a:rPr lang="en-GB" smtClean="0"/>
              <a:t>13/02/2014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1887472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ADD726C-C196-437E-B5C7-F6B73FEAACC8}" type="datetimeFigureOut">
              <a:rPr lang="en-GB" smtClean="0"/>
              <a:t>13/02/2014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944109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ADD726C-C196-437E-B5C7-F6B73FEAACC8}" type="datetimeFigureOut">
              <a:rPr lang="en-GB" smtClean="0"/>
              <a:t>13/02/2014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1348120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D726C-C196-437E-B5C7-F6B73FEAACC8}" type="datetimeFigureOut">
              <a:rPr lang="en-GB" smtClean="0"/>
              <a:t>13/02/2014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2442026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D726C-C196-437E-B5C7-F6B73FEAACC8}" type="datetimeFigureOut">
              <a:rPr lang="en-GB" smtClean="0"/>
              <a:t>13/02/2014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3525636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D726C-C196-437E-B5C7-F6B73FEAACC8}" type="datetimeFigureOut">
              <a:rPr lang="en-GB" smtClean="0"/>
              <a:t>13/02/2014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85574-70D7-496D-881D-7091BE2F1EF6}" type="slidenum">
              <a:rPr lang="en-GB" smtClean="0"/>
              <a:t>‹#›</a:t>
            </a:fld>
            <a:endParaRPr lang="en-GB"/>
          </a:p>
        </p:txBody>
      </p:sp>
    </p:spTree>
    <p:extLst>
      <p:ext uri="{BB962C8B-B14F-4D97-AF65-F5344CB8AC3E}">
        <p14:creationId xmlns:p14="http://schemas.microsoft.com/office/powerpoint/2010/main" val="170491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D726C-C196-437E-B5C7-F6B73FEAACC8}" type="datetimeFigureOut">
              <a:rPr lang="en-GB" smtClean="0"/>
              <a:t>13/02/2014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985574-70D7-496D-881D-7091BE2F1EF6}" type="slidenum">
              <a:rPr lang="en-GB" smtClean="0"/>
              <a:t>‹#›</a:t>
            </a:fld>
            <a:endParaRPr lang="en-GB"/>
          </a:p>
        </p:txBody>
      </p:sp>
    </p:spTree>
    <p:extLst>
      <p:ext uri="{BB962C8B-B14F-4D97-AF65-F5344CB8AC3E}">
        <p14:creationId xmlns:p14="http://schemas.microsoft.com/office/powerpoint/2010/main" val="1547216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4"/>
            <a:ext cx="7772400" cy="1470025"/>
          </a:xfrm>
        </p:spPr>
        <p:style>
          <a:lnRef idx="1">
            <a:schemeClr val="accent3"/>
          </a:lnRef>
          <a:fillRef idx="2">
            <a:schemeClr val="accent3"/>
          </a:fillRef>
          <a:effectRef idx="1">
            <a:schemeClr val="accent3"/>
          </a:effectRef>
          <a:fontRef idx="minor">
            <a:schemeClr val="dk1"/>
          </a:fontRef>
        </p:style>
        <p:txBody>
          <a:bodyPr/>
          <a:lstStyle/>
          <a:p>
            <a:r>
              <a:rPr lang="en-GB" dirty="0" smtClean="0"/>
              <a:t>Wuthering Heights</a:t>
            </a:r>
            <a:endParaRPr lang="en-GB" dirty="0"/>
          </a:p>
        </p:txBody>
      </p:sp>
      <p:sp>
        <p:nvSpPr>
          <p:cNvPr id="3" name="Subtitle 2"/>
          <p:cNvSpPr>
            <a:spLocks noGrp="1"/>
          </p:cNvSpPr>
          <p:nvPr>
            <p:ph type="subTitle" idx="1"/>
          </p:nvPr>
        </p:nvSpPr>
        <p:spPr>
          <a:xfrm>
            <a:off x="971600" y="1988840"/>
            <a:ext cx="7344816" cy="1752600"/>
          </a:xfrm>
        </p:spPr>
        <p:txBody>
          <a:bodyPr>
            <a:normAutofit fontScale="92500"/>
          </a:bodyPr>
          <a:lstStyle/>
          <a:p>
            <a:r>
              <a:rPr lang="en-GB" dirty="0" smtClean="0"/>
              <a:t>Lesson 1:</a:t>
            </a:r>
          </a:p>
          <a:p>
            <a:r>
              <a:rPr lang="en-GB" dirty="0" smtClean="0"/>
              <a:t>LO: To explore </a:t>
            </a:r>
            <a:r>
              <a:rPr lang="en-GB" b="1" u="sng" dirty="0" smtClean="0"/>
              <a:t>gothic patterns </a:t>
            </a:r>
            <a:r>
              <a:rPr lang="en-GB" dirty="0" smtClean="0"/>
              <a:t>and </a:t>
            </a:r>
            <a:r>
              <a:rPr lang="en-GB" b="1" u="sng" dirty="0" smtClean="0"/>
              <a:t>iterative imagery</a:t>
            </a:r>
            <a:r>
              <a:rPr lang="en-GB" dirty="0" smtClean="0"/>
              <a:t> and link to Bronte’s </a:t>
            </a:r>
            <a:r>
              <a:rPr lang="en-GB" b="1" u="sng" dirty="0" smtClean="0"/>
              <a:t>agenda  </a:t>
            </a:r>
            <a:endParaRPr lang="en-GB" b="1" u="sng" dirty="0"/>
          </a:p>
        </p:txBody>
      </p:sp>
      <p:sp>
        <p:nvSpPr>
          <p:cNvPr id="4" name="TextBox 3"/>
          <p:cNvSpPr txBox="1"/>
          <p:nvPr/>
        </p:nvSpPr>
        <p:spPr>
          <a:xfrm>
            <a:off x="2267744" y="3645024"/>
            <a:ext cx="4608512" cy="3016210"/>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en-GB" sz="2800" b="1" u="sng" dirty="0" smtClean="0"/>
              <a:t>Key Words:</a:t>
            </a:r>
          </a:p>
          <a:p>
            <a:endParaRPr lang="en-GB" dirty="0"/>
          </a:p>
          <a:p>
            <a:r>
              <a:rPr lang="en-GB" b="1" u="sng" dirty="0" smtClean="0"/>
              <a:t>Gothic patterns: </a:t>
            </a:r>
            <a:r>
              <a:rPr lang="en-GB" dirty="0" smtClean="0"/>
              <a:t>Gothic images or typical features that are repeated throughout the text, for example, the motif of blood in ‘Macbeth’</a:t>
            </a:r>
          </a:p>
          <a:p>
            <a:r>
              <a:rPr lang="en-GB" b="1" u="sng" dirty="0" smtClean="0"/>
              <a:t>Iterative Imagery: </a:t>
            </a:r>
            <a:r>
              <a:rPr lang="en-GB" dirty="0" smtClean="0"/>
              <a:t>Repeated images throughout the text which gain more meaning through repetition.</a:t>
            </a:r>
          </a:p>
          <a:p>
            <a:r>
              <a:rPr lang="en-GB" b="1" u="sng" dirty="0" smtClean="0"/>
              <a:t>Agenda: </a:t>
            </a:r>
            <a:r>
              <a:rPr lang="en-GB" dirty="0" smtClean="0"/>
              <a:t>What is Bronte’s purpose? What makes Wuthering Heights different?</a:t>
            </a:r>
            <a:endParaRPr lang="en-GB" dirty="0"/>
          </a:p>
        </p:txBody>
      </p:sp>
    </p:spTree>
    <p:extLst>
      <p:ext uri="{BB962C8B-B14F-4D97-AF65-F5344CB8AC3E}">
        <p14:creationId xmlns:p14="http://schemas.microsoft.com/office/powerpoint/2010/main" val="2486874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57200" y="1988840"/>
            <a:ext cx="8229600" cy="4137323"/>
          </a:xfrm>
        </p:spPr>
        <p:txBody>
          <a:bodyPr>
            <a:normAutofit/>
          </a:bodyPr>
          <a:lstStyle/>
          <a:p>
            <a:pPr marL="0" indent="0" algn="ctr">
              <a:buNone/>
            </a:pPr>
            <a:r>
              <a:rPr lang="en-GB" sz="4400" b="1" u="sng" dirty="0" smtClean="0"/>
              <a:t>Quotation Bank</a:t>
            </a:r>
          </a:p>
          <a:p>
            <a:pPr marL="0" indent="0" algn="ctr">
              <a:buNone/>
            </a:pPr>
            <a:r>
              <a:rPr lang="en-GB" sz="2800" dirty="0" smtClean="0"/>
              <a:t>As we study ‘Wuthering Heights’ gather key quotations under each of the key gothic convention headings. </a:t>
            </a:r>
          </a:p>
          <a:p>
            <a:pPr marL="0" indent="0" algn="ctr">
              <a:buNone/>
            </a:pPr>
            <a:r>
              <a:rPr lang="en-GB" sz="2800" dirty="0" smtClean="0"/>
              <a:t>Name: ___________________</a:t>
            </a:r>
            <a:endParaRPr lang="en-GB" sz="2800" dirty="0"/>
          </a:p>
        </p:txBody>
      </p:sp>
      <p:sp>
        <p:nvSpPr>
          <p:cNvPr id="4" name="Title 2"/>
          <p:cNvSpPr txBox="1">
            <a:spLocks/>
          </p:cNvSpPr>
          <p:nvPr/>
        </p:nvSpPr>
        <p:spPr>
          <a:xfrm>
            <a:off x="457200" y="274638"/>
            <a:ext cx="8229600" cy="1498178"/>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dirty="0" smtClean="0"/>
              <a:t>Key Gothic Conventions Booklet</a:t>
            </a:r>
            <a:endParaRPr lang="en-GB" dirty="0"/>
          </a:p>
        </p:txBody>
      </p:sp>
      <p:pic>
        <p:nvPicPr>
          <p:cNvPr id="6" name="Picture 2" descr="http://img-ak.verticalresponse.com/media/2/7/2/272e0a03a6/da742072dd/c236b5d343/library/A88%20quotations.jpg"/>
          <p:cNvPicPr>
            <a:picLocks noChangeAspect="1" noChangeArrowheads="1"/>
          </p:cNvPicPr>
          <p:nvPr/>
        </p:nvPicPr>
        <p:blipFill rotWithShape="1">
          <a:blip r:embed="rId2">
            <a:extLst>
              <a:ext uri="{28A0092B-C50C-407E-A947-70E740481C1C}">
                <a14:useLocalDpi xmlns:a14="http://schemas.microsoft.com/office/drawing/2010/main" val="0"/>
              </a:ext>
            </a:extLst>
          </a:blip>
          <a:srcRect t="10288"/>
          <a:stretch/>
        </p:blipFill>
        <p:spPr bwMode="auto">
          <a:xfrm>
            <a:off x="-35416" y="4776784"/>
            <a:ext cx="2591192" cy="23246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img-ak.verticalresponse.com/media/2/7/2/272e0a03a6/da742072dd/c236b5d343/library/A88%20quotations.jpg"/>
          <p:cNvPicPr>
            <a:picLocks noChangeAspect="1" noChangeArrowheads="1"/>
          </p:cNvPicPr>
          <p:nvPr/>
        </p:nvPicPr>
        <p:blipFill rotWithShape="1">
          <a:blip r:embed="rId2">
            <a:extLst>
              <a:ext uri="{28A0092B-C50C-407E-A947-70E740481C1C}">
                <a14:useLocalDpi xmlns:a14="http://schemas.microsoft.com/office/drawing/2010/main" val="0"/>
              </a:ext>
            </a:extLst>
          </a:blip>
          <a:srcRect t="10288"/>
          <a:stretch/>
        </p:blipFill>
        <p:spPr bwMode="auto">
          <a:xfrm flipH="1">
            <a:off x="6552808" y="4776783"/>
            <a:ext cx="2591192" cy="2324623"/>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a5.mzstatic.com/us/r30/Video/v4/fc/93/33/fc9333bd-3e14-9224-f0de-801c7a77b29e/WutheringHeights_iTunes_Post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5916" y="4509120"/>
            <a:ext cx="1512168" cy="22707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5745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062" y="506858"/>
            <a:ext cx="8280920" cy="1477328"/>
          </a:xfrm>
          <a:prstGeom prst="rect">
            <a:avLst/>
          </a:prstGeom>
          <a:noFill/>
        </p:spPr>
        <p:txBody>
          <a:bodyPr wrap="square" rtlCol="0">
            <a:spAutoFit/>
          </a:bodyPr>
          <a:lstStyle/>
          <a:p>
            <a:pPr fontAlgn="base"/>
            <a:r>
              <a:rPr lang="en-GB" b="1" dirty="0" smtClean="0"/>
              <a:t>Gothic Atmosphere and Settings</a:t>
            </a:r>
            <a:endParaRPr lang="en-GB" b="1" dirty="0"/>
          </a:p>
          <a:p>
            <a:pPr fontAlgn="base"/>
            <a:r>
              <a:rPr lang="en-GB" dirty="0"/>
              <a:t>Gothic literature stresses an atmosphere of mystery, horror and dread. The plot involves hidden secrets which threaten the protagonist</a:t>
            </a:r>
            <a:r>
              <a:rPr lang="en-GB" dirty="0" smtClean="0"/>
              <a:t>.</a:t>
            </a:r>
          </a:p>
          <a:p>
            <a:pPr fontAlgn="base"/>
            <a:endParaRPr lang="en-GB" dirty="0"/>
          </a:p>
          <a:p>
            <a:pPr fontAlgn="base"/>
            <a:endParaRPr lang="en-GB" dirty="0"/>
          </a:p>
        </p:txBody>
      </p:sp>
      <p:sp>
        <p:nvSpPr>
          <p:cNvPr id="5" name="Title 4"/>
          <p:cNvSpPr>
            <a:spLocks noGrp="1"/>
          </p:cNvSpPr>
          <p:nvPr>
            <p:ph type="title"/>
          </p:nvPr>
        </p:nvSpPr>
        <p:spPr/>
        <p:txBody>
          <a:bodyPr/>
          <a:lstStyle/>
          <a:p>
            <a:endParaRPr lang="en-GB"/>
          </a:p>
        </p:txBody>
      </p:sp>
    </p:spTree>
    <p:extLst>
      <p:ext uri="{BB962C8B-B14F-4D97-AF65-F5344CB8AC3E}">
        <p14:creationId xmlns:p14="http://schemas.microsoft.com/office/powerpoint/2010/main" val="31504585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323528" y="260648"/>
            <a:ext cx="8229600" cy="4525963"/>
          </a:xfrm>
        </p:spPr>
        <p:txBody>
          <a:bodyPr>
            <a:normAutofit/>
          </a:bodyPr>
          <a:lstStyle/>
          <a:p>
            <a:pPr fontAlgn="base"/>
            <a:r>
              <a:rPr lang="en-GB" sz="1800" b="1" dirty="0" smtClean="0"/>
              <a:t>Isolation</a:t>
            </a:r>
          </a:p>
          <a:p>
            <a:pPr fontAlgn="base"/>
            <a:r>
              <a:rPr lang="en-GB" sz="1800" dirty="0" smtClean="0"/>
              <a:t>The protagonists of Gothic literature are isolated or alone. That isolation could be physical (trapped in a house far from civilisation) or emotional (cut off from the people around her), and may either be self-imposed or a result of circumstances beyond her control.</a:t>
            </a:r>
          </a:p>
          <a:p>
            <a:pPr fontAlgn="base"/>
            <a:endParaRPr lang="en-GB" dirty="0" smtClean="0"/>
          </a:p>
          <a:p>
            <a:endParaRPr lang="en-GB" dirty="0"/>
          </a:p>
        </p:txBody>
      </p:sp>
    </p:spTree>
    <p:extLst>
      <p:ext uri="{BB962C8B-B14F-4D97-AF65-F5344CB8AC3E}">
        <p14:creationId xmlns:p14="http://schemas.microsoft.com/office/powerpoint/2010/main" val="33301141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188640"/>
            <a:ext cx="8229600" cy="4525963"/>
          </a:xfrm>
        </p:spPr>
        <p:txBody>
          <a:bodyPr>
            <a:normAutofit/>
          </a:bodyPr>
          <a:lstStyle/>
          <a:p>
            <a:pPr fontAlgn="base"/>
            <a:r>
              <a:rPr lang="en-GB" sz="1600" b="1" dirty="0" smtClean="0"/>
              <a:t>Extreme of Emotion/ Melodrama</a:t>
            </a:r>
          </a:p>
          <a:p>
            <a:pPr fontAlgn="base"/>
            <a:r>
              <a:rPr lang="en-GB" sz="1600" dirty="0" smtClean="0"/>
              <a:t>Emotions run high in Gothic literature. Characters are often passionate and strong-willed, defying others or even their own common sense in pursuit of their goals. Women are often curious and have a tendency to swoon, while men storm and rage in reflection of unseen inner torments.</a:t>
            </a:r>
          </a:p>
          <a:p>
            <a:pPr fontAlgn="base"/>
            <a:endParaRPr lang="en-GB" dirty="0" smtClean="0"/>
          </a:p>
          <a:p>
            <a:endParaRPr lang="en-GB" dirty="0"/>
          </a:p>
        </p:txBody>
      </p:sp>
    </p:spTree>
    <p:extLst>
      <p:ext uri="{BB962C8B-B14F-4D97-AF65-F5344CB8AC3E}">
        <p14:creationId xmlns:p14="http://schemas.microsoft.com/office/powerpoint/2010/main" val="7168207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467544" y="260648"/>
            <a:ext cx="8229600" cy="4525963"/>
          </a:xfrm>
        </p:spPr>
        <p:txBody>
          <a:bodyPr/>
          <a:lstStyle/>
          <a:p>
            <a:pPr fontAlgn="base"/>
            <a:r>
              <a:rPr lang="en-GB" sz="1600" b="1" dirty="0" smtClean="0"/>
              <a:t>Damsels in Distress</a:t>
            </a:r>
          </a:p>
          <a:p>
            <a:pPr fontAlgn="base"/>
            <a:r>
              <a:rPr lang="en-GB" sz="1600" dirty="0" smtClean="0"/>
              <a:t>The "damsel in distress" motif appears quite often in Gothic literature, with women threatened by tyrannical men or just the circumstances in which they find themselves. They often appear frightened and may suffer from some kind of ailment.</a:t>
            </a:r>
          </a:p>
          <a:p>
            <a:endParaRPr lang="en-GB" dirty="0"/>
          </a:p>
        </p:txBody>
      </p:sp>
    </p:spTree>
    <p:extLst>
      <p:ext uri="{BB962C8B-B14F-4D97-AF65-F5344CB8AC3E}">
        <p14:creationId xmlns:p14="http://schemas.microsoft.com/office/powerpoint/2010/main" val="17115560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5536" y="260648"/>
            <a:ext cx="7776864" cy="2308324"/>
          </a:xfrm>
          <a:prstGeom prst="rect">
            <a:avLst/>
          </a:prstGeom>
          <a:noFill/>
        </p:spPr>
        <p:txBody>
          <a:bodyPr wrap="square" rtlCol="0">
            <a:spAutoFit/>
          </a:bodyPr>
          <a:lstStyle/>
          <a:p>
            <a:pPr fontAlgn="base"/>
            <a:r>
              <a:rPr lang="en-GB" b="1" dirty="0" smtClean="0"/>
              <a:t>The Supernatural</a:t>
            </a:r>
          </a:p>
          <a:p>
            <a:pPr fontAlgn="base"/>
            <a:r>
              <a:rPr lang="en-GB" dirty="0" smtClean="0"/>
              <a:t>The supernatural often appears in Gothic literature, particularly ghosts and unexplained manifestations. In some Gothic novels, these elements ultimately have a rational explanation, but the implication always suggest something not of this world.</a:t>
            </a:r>
          </a:p>
          <a:p>
            <a:pPr fontAlgn="base"/>
            <a:endParaRPr lang="en-GB" dirty="0"/>
          </a:p>
          <a:p>
            <a:pPr fontAlgn="base"/>
            <a:endParaRPr lang="en-GB" b="1" dirty="0" smtClean="0"/>
          </a:p>
          <a:p>
            <a:endParaRPr lang="en-GB" dirty="0"/>
          </a:p>
        </p:txBody>
      </p:sp>
    </p:spTree>
    <p:extLst>
      <p:ext uri="{BB962C8B-B14F-4D97-AF65-F5344CB8AC3E}">
        <p14:creationId xmlns:p14="http://schemas.microsoft.com/office/powerpoint/2010/main" val="39887819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0"/>
            <a:ext cx="8640960" cy="1200329"/>
          </a:xfrm>
          <a:prstGeom prst="rect">
            <a:avLst/>
          </a:prstGeom>
        </p:spPr>
        <p:txBody>
          <a:bodyPr wrap="square">
            <a:spAutoFit/>
          </a:bodyPr>
          <a:lstStyle/>
          <a:p>
            <a:pPr fontAlgn="base"/>
            <a:r>
              <a:rPr lang="en-GB" b="1" dirty="0" smtClean="0"/>
              <a:t>Foreboding</a:t>
            </a:r>
          </a:p>
          <a:p>
            <a:pPr fontAlgn="base"/>
            <a:r>
              <a:rPr lang="en-GB" dirty="0" smtClean="0"/>
              <a:t>Ominous implications precede dark events in Gothic literature. Unlucky omens appear, ancient curses linger in the air, and dark forces beyond the hero's can thwart his ambitions.</a:t>
            </a:r>
          </a:p>
          <a:p>
            <a:pPr fontAlgn="base"/>
            <a:endParaRPr lang="en-GB" dirty="0" smtClean="0"/>
          </a:p>
        </p:txBody>
      </p:sp>
    </p:spTree>
    <p:extLst>
      <p:ext uri="{BB962C8B-B14F-4D97-AF65-F5344CB8AC3E}">
        <p14:creationId xmlns:p14="http://schemas.microsoft.com/office/powerpoint/2010/main" val="84929958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6002" y="260648"/>
            <a:ext cx="8496944" cy="1754326"/>
          </a:xfrm>
          <a:prstGeom prst="rect">
            <a:avLst/>
          </a:prstGeom>
        </p:spPr>
        <p:txBody>
          <a:bodyPr wrap="square">
            <a:spAutoFit/>
          </a:bodyPr>
          <a:lstStyle/>
          <a:p>
            <a:pPr fontAlgn="base"/>
            <a:r>
              <a:rPr lang="en-GB" b="1" dirty="0" smtClean="0"/>
              <a:t>Decay</a:t>
            </a:r>
          </a:p>
          <a:p>
            <a:pPr fontAlgn="base"/>
            <a:r>
              <a:rPr lang="en-GB" dirty="0" smtClean="0"/>
              <a:t>The overall impression of a Gothic world is one of decay: a formerly great family, community, country or individual who has peaked and now begins a slow process of decline. This appears both in the landscape (crumbling buildings) and in the characters themselves.</a:t>
            </a:r>
          </a:p>
          <a:p>
            <a:pPr fontAlgn="base"/>
            <a:endParaRPr lang="en-GB" b="1" dirty="0" smtClean="0"/>
          </a:p>
        </p:txBody>
      </p:sp>
    </p:spTree>
    <p:extLst>
      <p:ext uri="{BB962C8B-B14F-4D97-AF65-F5344CB8AC3E}">
        <p14:creationId xmlns:p14="http://schemas.microsoft.com/office/powerpoint/2010/main" val="4245093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260648"/>
            <a:ext cx="8496944" cy="1200329"/>
          </a:xfrm>
          <a:prstGeom prst="rect">
            <a:avLst/>
          </a:prstGeom>
        </p:spPr>
        <p:txBody>
          <a:bodyPr wrap="square">
            <a:spAutoFit/>
          </a:bodyPr>
          <a:lstStyle/>
          <a:p>
            <a:pPr fontAlgn="base"/>
            <a:r>
              <a:rPr lang="en-GB" b="1" dirty="0" smtClean="0"/>
              <a:t>Drama</a:t>
            </a:r>
          </a:p>
          <a:p>
            <a:pPr fontAlgn="base"/>
            <a:r>
              <a:rPr lang="en-GB" dirty="0" smtClean="0"/>
              <a:t>The events in Gothic literature emphasise high emotion and often reflect a heightened sense of drama. Examples include murders, kidnappings, people going mad and tragic illnesses.</a:t>
            </a:r>
            <a:endParaRPr lang="en-GB" dirty="0"/>
          </a:p>
        </p:txBody>
      </p:sp>
    </p:spTree>
    <p:extLst>
      <p:ext uri="{BB962C8B-B14F-4D97-AF65-F5344CB8AC3E}">
        <p14:creationId xmlns:p14="http://schemas.microsoft.com/office/powerpoint/2010/main" val="217716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A Synopsis</a:t>
            </a:r>
            <a:endParaRPr lang="en-GB" dirty="0"/>
          </a:p>
        </p:txBody>
      </p:sp>
      <p:sp>
        <p:nvSpPr>
          <p:cNvPr id="3" name="Content Placeholder 2"/>
          <p:cNvSpPr>
            <a:spLocks noGrp="1"/>
          </p:cNvSpPr>
          <p:nvPr>
            <p:ph idx="1"/>
          </p:nvPr>
        </p:nvSpPr>
        <p:spPr/>
        <p:txBody>
          <a:bodyPr/>
          <a:lstStyle/>
          <a:p>
            <a:r>
              <a:rPr lang="en-GB" dirty="0" smtClean="0"/>
              <a:t>As you are reading the synopsis of the novel, begin to identify </a:t>
            </a:r>
            <a:r>
              <a:rPr lang="en-GB" b="1" u="sng" dirty="0" smtClean="0"/>
              <a:t>key gothic conventions </a:t>
            </a:r>
            <a:r>
              <a:rPr lang="en-GB" dirty="0" smtClean="0"/>
              <a:t>within the plot and narrative. </a:t>
            </a:r>
          </a:p>
          <a:p>
            <a:endParaRPr lang="en-GB" dirty="0"/>
          </a:p>
          <a:p>
            <a:r>
              <a:rPr lang="en-GB" dirty="0" smtClean="0"/>
              <a:t>Highlight and label aspects of the synopsis to support your ideas using the </a:t>
            </a:r>
            <a:r>
              <a:rPr lang="en-GB" b="1" u="sng" dirty="0" smtClean="0"/>
              <a:t>Key Conventions Booklet</a:t>
            </a:r>
            <a:endParaRPr lang="en-GB" b="1" u="sng" dirty="0"/>
          </a:p>
        </p:txBody>
      </p:sp>
    </p:spTree>
    <p:extLst>
      <p:ext uri="{BB962C8B-B14F-4D97-AF65-F5344CB8AC3E}">
        <p14:creationId xmlns:p14="http://schemas.microsoft.com/office/powerpoint/2010/main" val="194271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0.geograph.org.uk/photos/08/25/082597_ca3e004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3" y="-7181"/>
            <a:ext cx="4896544" cy="411966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rot="20801213">
            <a:off x="-315414" y="142669"/>
            <a:ext cx="4330824" cy="1210146"/>
          </a:xfrm>
        </p:spPr>
        <p:style>
          <a:lnRef idx="1">
            <a:schemeClr val="accent6"/>
          </a:lnRef>
          <a:fillRef idx="2">
            <a:schemeClr val="accent6"/>
          </a:fillRef>
          <a:effectRef idx="1">
            <a:schemeClr val="accent6"/>
          </a:effectRef>
          <a:fontRef idx="minor">
            <a:schemeClr val="dk1"/>
          </a:fontRef>
        </p:style>
        <p:txBody>
          <a:bodyPr>
            <a:noAutofit/>
          </a:bodyPr>
          <a:lstStyle/>
          <a:p>
            <a:r>
              <a:rPr lang="en-GB" sz="2800" dirty="0" smtClean="0"/>
              <a:t>Where is the ‘Wuthering Heights’ in these images?</a:t>
            </a:r>
            <a:endParaRPr lang="en-GB" sz="2800" dirty="0"/>
          </a:p>
        </p:txBody>
      </p:sp>
      <p:pic>
        <p:nvPicPr>
          <p:cNvPr id="1028" name="Picture 4" descr="http://www.lancaster.ac.uk/users/ruskin/empi/images/image073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7750" y="-7181"/>
            <a:ext cx="4286250" cy="264795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upload.wikimedia.org/wikipedia/commons/a/a8/Gabriel_Metsu_-_Man_Writing_a_Lette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1757" y="2626369"/>
            <a:ext cx="4262142" cy="5494964"/>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www.augustholland.com/early_prints/wuthering_height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0528" y="3933056"/>
            <a:ext cx="5090013" cy="34210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72250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147"/>
            <a:ext cx="5122912" cy="135416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en-GB" b="1" u="sng" dirty="0" smtClean="0"/>
              <a:t>Floating Quotations: </a:t>
            </a:r>
            <a:r>
              <a:rPr lang="en-GB" dirty="0" smtClean="0"/>
              <a:t>Pre-Reading Task: </a:t>
            </a:r>
            <a:endParaRPr lang="en-GB" dirty="0"/>
          </a:p>
        </p:txBody>
      </p:sp>
      <p:sp>
        <p:nvSpPr>
          <p:cNvPr id="3" name="Content Placeholder 2"/>
          <p:cNvSpPr>
            <a:spLocks noGrp="1"/>
          </p:cNvSpPr>
          <p:nvPr>
            <p:ph idx="1"/>
          </p:nvPr>
        </p:nvSpPr>
        <p:spPr>
          <a:xfrm>
            <a:off x="132246" y="1772816"/>
            <a:ext cx="4943810" cy="2664296"/>
          </a:xfrm>
        </p:spPr>
        <p:style>
          <a:lnRef idx="2">
            <a:schemeClr val="accent4"/>
          </a:lnRef>
          <a:fillRef idx="1">
            <a:schemeClr val="lt1"/>
          </a:fillRef>
          <a:effectRef idx="0">
            <a:schemeClr val="accent4"/>
          </a:effectRef>
          <a:fontRef idx="minor">
            <a:schemeClr val="dk1"/>
          </a:fontRef>
        </p:style>
        <p:txBody>
          <a:bodyPr>
            <a:normAutofit fontScale="70000" lnSpcReduction="20000"/>
          </a:bodyPr>
          <a:lstStyle/>
          <a:p>
            <a:pPr marL="514350" indent="-514350">
              <a:buAutoNum type="arabicParenR"/>
            </a:pPr>
            <a:r>
              <a:rPr lang="en-GB" dirty="0" smtClean="0"/>
              <a:t>Choose a quotation card from your pack</a:t>
            </a:r>
          </a:p>
          <a:p>
            <a:pPr marL="514350" indent="-514350">
              <a:buAutoNum type="arabicParenR"/>
            </a:pPr>
            <a:r>
              <a:rPr lang="en-GB" dirty="0" smtClean="0"/>
              <a:t>Read your quotation card and reflect on the foci</a:t>
            </a:r>
          </a:p>
          <a:p>
            <a:pPr marL="514350" indent="-514350">
              <a:buAutoNum type="arabicParenR"/>
            </a:pPr>
            <a:r>
              <a:rPr lang="en-GB" dirty="0" smtClean="0"/>
              <a:t>Discuss with a partner. Can you find any connections?</a:t>
            </a:r>
          </a:p>
          <a:p>
            <a:pPr marL="514350" indent="-514350">
              <a:buAutoNum type="arabicParenR"/>
            </a:pPr>
            <a:r>
              <a:rPr lang="en-GB" dirty="0" smtClean="0"/>
              <a:t>One sticker, one mover</a:t>
            </a:r>
          </a:p>
          <a:p>
            <a:pPr marL="514350" indent="-514350">
              <a:buAutoNum type="arabicParenR"/>
            </a:pPr>
            <a:r>
              <a:rPr lang="en-GB" dirty="0" smtClean="0"/>
              <a:t>Further discussion on foci</a:t>
            </a:r>
          </a:p>
          <a:p>
            <a:pPr marL="514350" indent="-514350">
              <a:buAutoNum type="arabicParenR"/>
            </a:pPr>
            <a:endParaRPr lang="en-GB" dirty="0"/>
          </a:p>
        </p:txBody>
      </p:sp>
      <p:sp>
        <p:nvSpPr>
          <p:cNvPr id="4" name="TextBox 3"/>
          <p:cNvSpPr txBox="1"/>
          <p:nvPr/>
        </p:nvSpPr>
        <p:spPr>
          <a:xfrm rot="21215155">
            <a:off x="5580112" y="354945"/>
            <a:ext cx="3096344" cy="2123658"/>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2400" b="1" u="sng" dirty="0" smtClean="0"/>
              <a:t>Why?</a:t>
            </a:r>
          </a:p>
          <a:p>
            <a:pPr algn="ctr"/>
            <a:r>
              <a:rPr lang="en-GB" dirty="0" smtClean="0"/>
              <a:t>As we read, we will find many gothic patterns and iterative imagery. This before reading task will give you a chance to explore these and prepare you for reading later. </a:t>
            </a:r>
            <a:endParaRPr lang="en-GB" dirty="0"/>
          </a:p>
        </p:txBody>
      </p:sp>
      <p:sp>
        <p:nvSpPr>
          <p:cNvPr id="5" name="TextBox 4"/>
          <p:cNvSpPr txBox="1"/>
          <p:nvPr/>
        </p:nvSpPr>
        <p:spPr>
          <a:xfrm>
            <a:off x="5338409" y="2996952"/>
            <a:ext cx="3421298" cy="3170099"/>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r>
              <a:rPr lang="en-GB" sz="2000" b="1" u="sng" dirty="0" smtClean="0"/>
              <a:t>Foci:</a:t>
            </a:r>
          </a:p>
          <a:p>
            <a:pPr marL="285750" indent="-285750">
              <a:buFontTx/>
              <a:buChar char="-"/>
            </a:pPr>
            <a:r>
              <a:rPr lang="en-GB" sz="2000" dirty="0" smtClean="0"/>
              <a:t>Are there any repeated words or phrases?</a:t>
            </a:r>
          </a:p>
          <a:p>
            <a:pPr marL="285750" indent="-285750">
              <a:buFontTx/>
              <a:buChar char="-"/>
            </a:pPr>
            <a:r>
              <a:rPr lang="en-GB" sz="2000" dirty="0" smtClean="0"/>
              <a:t>Are there any images that have similar connotations?</a:t>
            </a:r>
          </a:p>
          <a:p>
            <a:pPr marL="285750" indent="-285750">
              <a:buFontTx/>
              <a:buChar char="-"/>
            </a:pPr>
            <a:r>
              <a:rPr lang="en-GB" sz="2000" dirty="0" smtClean="0"/>
              <a:t>Are there any strong contrasts?</a:t>
            </a:r>
          </a:p>
          <a:p>
            <a:pPr marL="285750" indent="-285750">
              <a:buFontTx/>
              <a:buChar char="-"/>
            </a:pPr>
            <a:r>
              <a:rPr lang="en-GB" sz="2000" dirty="0" smtClean="0"/>
              <a:t>Can you identify the key gothic conventions from the booklet?</a:t>
            </a:r>
            <a:endParaRPr lang="en-GB" sz="2000" dirty="0"/>
          </a:p>
        </p:txBody>
      </p:sp>
      <p:pic>
        <p:nvPicPr>
          <p:cNvPr id="2050" name="Picture 2" descr="http://img-ak.verticalresponse.com/media/2/7/2/272e0a03a6/da742072dd/c236b5d343/library/A88%20quotations.jpg"/>
          <p:cNvPicPr>
            <a:picLocks noChangeAspect="1" noChangeArrowheads="1"/>
          </p:cNvPicPr>
          <p:nvPr/>
        </p:nvPicPr>
        <p:blipFill rotWithShape="1">
          <a:blip r:embed="rId2">
            <a:extLst>
              <a:ext uri="{28A0092B-C50C-407E-A947-70E740481C1C}">
                <a14:useLocalDpi xmlns:a14="http://schemas.microsoft.com/office/drawing/2010/main" val="0"/>
              </a:ext>
            </a:extLst>
          </a:blip>
          <a:srcRect t="10288"/>
          <a:stretch/>
        </p:blipFill>
        <p:spPr bwMode="auto">
          <a:xfrm>
            <a:off x="-35416" y="4582000"/>
            <a:ext cx="2808312" cy="25194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7746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r>
              <a:rPr lang="en-GB" dirty="0" smtClean="0"/>
              <a:t>Bronte’s Agenda</a:t>
            </a:r>
            <a:endParaRPr lang="en-GB" dirty="0"/>
          </a:p>
        </p:txBody>
      </p:sp>
      <p:sp>
        <p:nvSpPr>
          <p:cNvPr id="3" name="Content Placeholder 2"/>
          <p:cNvSpPr>
            <a:spLocks noGrp="1"/>
          </p:cNvSpPr>
          <p:nvPr>
            <p:ph idx="1"/>
          </p:nvPr>
        </p:nvSpPr>
        <p:spPr/>
        <p:txBody>
          <a:bodyPr>
            <a:normAutofit/>
          </a:bodyPr>
          <a:lstStyle/>
          <a:p>
            <a:pPr marL="0" indent="0" algn="ctr">
              <a:buNone/>
            </a:pPr>
            <a:r>
              <a:rPr lang="en-GB" sz="4000" b="1" dirty="0" smtClean="0">
                <a:solidFill>
                  <a:srgbClr val="FF0000"/>
                </a:solidFill>
              </a:rPr>
              <a:t>10</a:t>
            </a:r>
            <a:r>
              <a:rPr lang="en-GB" sz="4000" b="1" dirty="0" smtClean="0"/>
              <a:t> – </a:t>
            </a:r>
            <a:r>
              <a:rPr lang="en-GB" sz="4000" b="1" dirty="0" smtClean="0">
                <a:solidFill>
                  <a:srgbClr val="00B050"/>
                </a:solidFill>
              </a:rPr>
              <a:t>5</a:t>
            </a:r>
            <a:r>
              <a:rPr lang="en-GB" sz="4000" b="1" dirty="0" smtClean="0"/>
              <a:t> – </a:t>
            </a:r>
            <a:r>
              <a:rPr lang="en-GB" sz="4000" b="1" dirty="0" smtClean="0">
                <a:solidFill>
                  <a:srgbClr val="0070C0"/>
                </a:solidFill>
              </a:rPr>
              <a:t>3 </a:t>
            </a:r>
          </a:p>
          <a:p>
            <a:pPr marL="0" indent="0" algn="ctr">
              <a:buNone/>
            </a:pPr>
            <a:r>
              <a:rPr lang="en-GB" sz="4000" b="1" dirty="0" smtClean="0">
                <a:solidFill>
                  <a:srgbClr val="FF0000"/>
                </a:solidFill>
              </a:rPr>
              <a:t>Decide on 10 key aspects of Bronte’s Agenda</a:t>
            </a:r>
          </a:p>
          <a:p>
            <a:pPr marL="0" indent="0" algn="ctr">
              <a:buNone/>
            </a:pPr>
            <a:r>
              <a:rPr lang="en-GB" sz="4000" b="1" dirty="0" smtClean="0">
                <a:solidFill>
                  <a:srgbClr val="00B050"/>
                </a:solidFill>
              </a:rPr>
              <a:t>Highlight your top 5</a:t>
            </a:r>
          </a:p>
          <a:p>
            <a:pPr marL="0" indent="0" algn="ctr">
              <a:buNone/>
            </a:pPr>
            <a:r>
              <a:rPr lang="en-GB" sz="4000" b="1" dirty="0" smtClean="0">
                <a:solidFill>
                  <a:srgbClr val="0070C0"/>
                </a:solidFill>
              </a:rPr>
              <a:t>Discuss you top 3 in detail with your partner</a:t>
            </a:r>
            <a:endParaRPr lang="en-GB" sz="4000" b="1" dirty="0">
              <a:solidFill>
                <a:srgbClr val="FF0000"/>
              </a:solidFill>
            </a:endParaRPr>
          </a:p>
        </p:txBody>
      </p:sp>
      <p:sp>
        <p:nvSpPr>
          <p:cNvPr id="4" name="TextBox 3"/>
          <p:cNvSpPr txBox="1"/>
          <p:nvPr/>
        </p:nvSpPr>
        <p:spPr>
          <a:xfrm rot="20830303">
            <a:off x="6533" y="764382"/>
            <a:ext cx="2664296"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dirty="0" smtClean="0"/>
              <a:t>Look back at Carter’s Agenda as a reminder</a:t>
            </a:r>
            <a:endParaRPr lang="en-GB" dirty="0"/>
          </a:p>
        </p:txBody>
      </p:sp>
    </p:spTree>
    <p:extLst>
      <p:ext uri="{BB962C8B-B14F-4D97-AF65-F5344CB8AC3E}">
        <p14:creationId xmlns:p14="http://schemas.microsoft.com/office/powerpoint/2010/main" val="173261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GB" dirty="0" smtClean="0"/>
              <a:t>To what extent is Wuthering Heights a Gothic Novel?</a:t>
            </a:r>
            <a:endParaRPr lang="en-GB" dirty="0"/>
          </a:p>
        </p:txBody>
      </p:sp>
      <p:sp>
        <p:nvSpPr>
          <p:cNvPr id="3" name="Content Placeholder 2"/>
          <p:cNvSpPr>
            <a:spLocks noGrp="1"/>
          </p:cNvSpPr>
          <p:nvPr>
            <p:ph idx="1"/>
          </p:nvPr>
        </p:nvSpPr>
        <p:spPr>
          <a:xfrm>
            <a:off x="457200" y="1600200"/>
            <a:ext cx="3322712" cy="4525963"/>
          </a:xfrm>
        </p:spPr>
        <p:txBody>
          <a:bodyPr>
            <a:normAutofit fontScale="77500" lnSpcReduction="20000"/>
          </a:bodyPr>
          <a:lstStyle/>
          <a:p>
            <a:r>
              <a:rPr lang="en-GB" dirty="0" smtClean="0"/>
              <a:t>You will need to ‘pitch’ to the rest of the group that your gothic feature is what makes Wuthering Heights a quintessentially gothic novel. </a:t>
            </a:r>
          </a:p>
          <a:p>
            <a:endParaRPr lang="en-GB" dirty="0"/>
          </a:p>
          <a:p>
            <a:r>
              <a:rPr lang="en-GB" dirty="0" smtClean="0"/>
              <a:t>Each group will focus on a different extract and gothic feature.</a:t>
            </a:r>
            <a:endParaRPr lang="en-GB" dirty="0"/>
          </a:p>
        </p:txBody>
      </p:sp>
      <p:sp>
        <p:nvSpPr>
          <p:cNvPr id="4" name="TextBox 3"/>
          <p:cNvSpPr txBox="1"/>
          <p:nvPr/>
        </p:nvSpPr>
        <p:spPr>
          <a:xfrm>
            <a:off x="4139952" y="1772816"/>
            <a:ext cx="4464496" cy="3816429"/>
          </a:xfrm>
          <a:prstGeom prst="rect">
            <a:avLst/>
          </a:prstGeom>
          <a:ln w="76200"/>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GB" sz="2800" dirty="0" smtClean="0">
                <a:solidFill>
                  <a:srgbClr val="7030A0"/>
                </a:solidFill>
              </a:rPr>
              <a:t>Gothic Atmosphere and Setting: Nina and </a:t>
            </a:r>
            <a:r>
              <a:rPr lang="en-GB" sz="2800" dirty="0" err="1" smtClean="0">
                <a:solidFill>
                  <a:srgbClr val="7030A0"/>
                </a:solidFill>
              </a:rPr>
              <a:t>Amrit</a:t>
            </a:r>
            <a:endParaRPr lang="en-GB" sz="2800" dirty="0" smtClean="0">
              <a:solidFill>
                <a:srgbClr val="7030A0"/>
              </a:solidFill>
            </a:endParaRPr>
          </a:p>
          <a:p>
            <a:pPr algn="ctr"/>
            <a:endParaRPr lang="en-GB" sz="2800" dirty="0" smtClean="0">
              <a:solidFill>
                <a:srgbClr val="7030A0"/>
              </a:solidFill>
            </a:endParaRPr>
          </a:p>
          <a:p>
            <a:pPr algn="ctr"/>
            <a:r>
              <a:rPr lang="en-GB" sz="2800" dirty="0" smtClean="0">
                <a:solidFill>
                  <a:srgbClr val="0070C0"/>
                </a:solidFill>
              </a:rPr>
              <a:t>Isolation of the Protagonist: </a:t>
            </a:r>
            <a:r>
              <a:rPr lang="en-GB" sz="2800" dirty="0" err="1" smtClean="0">
                <a:solidFill>
                  <a:srgbClr val="0070C0"/>
                </a:solidFill>
              </a:rPr>
              <a:t>Sagal</a:t>
            </a:r>
            <a:r>
              <a:rPr lang="en-GB" sz="2800" dirty="0" smtClean="0">
                <a:solidFill>
                  <a:srgbClr val="0070C0"/>
                </a:solidFill>
              </a:rPr>
              <a:t> and </a:t>
            </a:r>
            <a:r>
              <a:rPr lang="en-GB" sz="2800" dirty="0" err="1" smtClean="0">
                <a:solidFill>
                  <a:srgbClr val="0070C0"/>
                </a:solidFill>
              </a:rPr>
              <a:t>Sadik</a:t>
            </a:r>
            <a:r>
              <a:rPr lang="en-GB" sz="2800" dirty="0" smtClean="0">
                <a:solidFill>
                  <a:srgbClr val="0070C0"/>
                </a:solidFill>
              </a:rPr>
              <a:t> and </a:t>
            </a:r>
            <a:r>
              <a:rPr lang="en-GB" sz="2800" dirty="0" err="1" smtClean="0">
                <a:solidFill>
                  <a:srgbClr val="0070C0"/>
                </a:solidFill>
              </a:rPr>
              <a:t>Izzah</a:t>
            </a:r>
            <a:endParaRPr lang="en-GB" sz="2800" dirty="0" smtClean="0">
              <a:solidFill>
                <a:srgbClr val="0070C0"/>
              </a:solidFill>
            </a:endParaRPr>
          </a:p>
          <a:p>
            <a:pPr algn="ctr"/>
            <a:endParaRPr lang="en-GB" sz="2800" dirty="0" smtClean="0">
              <a:solidFill>
                <a:srgbClr val="0070C0"/>
              </a:solidFill>
            </a:endParaRPr>
          </a:p>
          <a:p>
            <a:pPr algn="ctr"/>
            <a:r>
              <a:rPr lang="en-GB" sz="2800" dirty="0" smtClean="0">
                <a:solidFill>
                  <a:schemeClr val="bg1">
                    <a:lumMod val="50000"/>
                  </a:schemeClr>
                </a:solidFill>
              </a:rPr>
              <a:t>The Supernatural: </a:t>
            </a:r>
            <a:r>
              <a:rPr lang="en-GB" sz="2800" dirty="0" err="1" smtClean="0">
                <a:solidFill>
                  <a:schemeClr val="bg1">
                    <a:lumMod val="50000"/>
                  </a:schemeClr>
                </a:solidFill>
              </a:rPr>
              <a:t>Kerenjeet</a:t>
            </a:r>
            <a:r>
              <a:rPr lang="en-GB" sz="2800" dirty="0" smtClean="0">
                <a:solidFill>
                  <a:schemeClr val="bg1">
                    <a:lumMod val="50000"/>
                  </a:schemeClr>
                </a:solidFill>
              </a:rPr>
              <a:t> and Crystal</a:t>
            </a:r>
          </a:p>
          <a:p>
            <a:endParaRPr lang="en-GB" dirty="0"/>
          </a:p>
        </p:txBody>
      </p:sp>
    </p:spTree>
    <p:extLst>
      <p:ext uri="{BB962C8B-B14F-4D97-AF65-F5344CB8AC3E}">
        <p14:creationId xmlns:p14="http://schemas.microsoft.com/office/powerpoint/2010/main" val="9909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smtClean="0"/>
              <a:t>Your Pitch</a:t>
            </a:r>
            <a:endParaRPr lang="en-GB" dirty="0"/>
          </a:p>
        </p:txBody>
      </p:sp>
      <p:sp>
        <p:nvSpPr>
          <p:cNvPr id="3" name="Content Placeholder 2"/>
          <p:cNvSpPr>
            <a:spLocks noGrp="1"/>
          </p:cNvSpPr>
          <p:nvPr>
            <p:ph idx="1"/>
          </p:nvPr>
        </p:nvSpPr>
        <p:spPr>
          <a:xfrm>
            <a:off x="179512" y="1916832"/>
            <a:ext cx="2386608" cy="4525963"/>
          </a:xfrm>
          <a:ln/>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marL="0" indent="0">
              <a:buNone/>
            </a:pPr>
            <a:r>
              <a:rPr lang="en-GB" sz="2400" b="1" u="sng" dirty="0" smtClean="0"/>
              <a:t>Success Criteria:</a:t>
            </a:r>
          </a:p>
          <a:p>
            <a:pPr>
              <a:buFontTx/>
              <a:buChar char="-"/>
            </a:pPr>
            <a:r>
              <a:rPr lang="en-GB" sz="2400" dirty="0" smtClean="0"/>
              <a:t>A confident exploration of key Gothic convention</a:t>
            </a:r>
          </a:p>
          <a:p>
            <a:pPr>
              <a:buFontTx/>
              <a:buChar char="-"/>
            </a:pPr>
            <a:r>
              <a:rPr lang="en-GB" sz="2400" dirty="0" smtClean="0"/>
              <a:t>Linking to ‘Macbeth’ and ‘The Bloody Chamber’</a:t>
            </a:r>
          </a:p>
          <a:p>
            <a:pPr>
              <a:buFontTx/>
              <a:buChar char="-"/>
            </a:pPr>
            <a:r>
              <a:rPr lang="en-GB" sz="2400" dirty="0" smtClean="0"/>
              <a:t>Analysis of language</a:t>
            </a:r>
          </a:p>
          <a:p>
            <a:pPr>
              <a:buFontTx/>
              <a:buChar char="-"/>
            </a:pPr>
            <a:r>
              <a:rPr lang="en-GB" sz="2400" dirty="0" smtClean="0"/>
              <a:t>Analysis of structure</a:t>
            </a:r>
          </a:p>
          <a:p>
            <a:pPr>
              <a:buFontTx/>
              <a:buChar char="-"/>
            </a:pPr>
            <a:r>
              <a:rPr lang="en-GB" sz="2400" dirty="0" smtClean="0"/>
              <a:t>Focus on gothic conventions</a:t>
            </a:r>
            <a:endParaRPr lang="en-GB" sz="2400" dirty="0"/>
          </a:p>
        </p:txBody>
      </p:sp>
      <p:sp>
        <p:nvSpPr>
          <p:cNvPr id="4" name="TextBox 3"/>
          <p:cNvSpPr txBox="1"/>
          <p:nvPr/>
        </p:nvSpPr>
        <p:spPr>
          <a:xfrm>
            <a:off x="2771800" y="1556792"/>
            <a:ext cx="6156176" cy="5632311"/>
          </a:xfrm>
          <a:prstGeom prst="rect">
            <a:avLst/>
          </a:prstGeom>
          <a:noFill/>
        </p:spPr>
        <p:txBody>
          <a:bodyPr wrap="square" rtlCol="0">
            <a:spAutoFit/>
          </a:bodyPr>
          <a:lstStyle/>
          <a:p>
            <a:r>
              <a:rPr lang="en-GB" b="1" u="sng" dirty="0">
                <a:solidFill>
                  <a:srgbClr val="FF0000"/>
                </a:solidFill>
              </a:rPr>
              <a:t>Explanation:</a:t>
            </a:r>
            <a:endParaRPr lang="en-GB" dirty="0">
              <a:solidFill>
                <a:srgbClr val="FF0000"/>
              </a:solidFill>
            </a:endParaRPr>
          </a:p>
          <a:p>
            <a:pPr lvl="0"/>
            <a:r>
              <a:rPr lang="en-GB" dirty="0">
                <a:solidFill>
                  <a:srgbClr val="FF0000"/>
                </a:solidFill>
              </a:rPr>
              <a:t>V</a:t>
            </a:r>
            <a:r>
              <a:rPr lang="en-GB" dirty="0" smtClean="0">
                <a:solidFill>
                  <a:srgbClr val="FF0000"/>
                </a:solidFill>
              </a:rPr>
              <a:t>iews </a:t>
            </a:r>
            <a:r>
              <a:rPr lang="en-GB" dirty="0">
                <a:solidFill>
                  <a:srgbClr val="FF0000"/>
                </a:solidFill>
              </a:rPr>
              <a:t>are clearly developed and explained</a:t>
            </a:r>
          </a:p>
          <a:p>
            <a:pPr lvl="0"/>
            <a:r>
              <a:rPr lang="en-GB" dirty="0">
                <a:solidFill>
                  <a:srgbClr val="FF0000"/>
                </a:solidFill>
              </a:rPr>
              <a:t>T</a:t>
            </a:r>
            <a:r>
              <a:rPr lang="en-GB" dirty="0" smtClean="0">
                <a:solidFill>
                  <a:srgbClr val="FF0000"/>
                </a:solidFill>
              </a:rPr>
              <a:t>extual </a:t>
            </a:r>
            <a:r>
              <a:rPr lang="en-GB" dirty="0">
                <a:solidFill>
                  <a:srgbClr val="FF0000"/>
                </a:solidFill>
              </a:rPr>
              <a:t>support is likely to be relevant and appropriately chosen</a:t>
            </a:r>
          </a:p>
          <a:p>
            <a:pPr lvl="0"/>
            <a:r>
              <a:rPr lang="en-GB" dirty="0">
                <a:solidFill>
                  <a:srgbClr val="FF0000"/>
                </a:solidFill>
              </a:rPr>
              <a:t>Y</a:t>
            </a:r>
            <a:r>
              <a:rPr lang="en-GB" dirty="0" smtClean="0">
                <a:solidFill>
                  <a:srgbClr val="FF0000"/>
                </a:solidFill>
              </a:rPr>
              <a:t>ou </a:t>
            </a:r>
            <a:r>
              <a:rPr lang="en-GB" dirty="0">
                <a:solidFill>
                  <a:srgbClr val="FF0000"/>
                </a:solidFill>
              </a:rPr>
              <a:t>are likely to provide only one side to the argument. </a:t>
            </a:r>
          </a:p>
          <a:p>
            <a:r>
              <a:rPr lang="en-GB" dirty="0"/>
              <a:t> </a:t>
            </a:r>
          </a:p>
          <a:p>
            <a:r>
              <a:rPr lang="en-GB" b="1" u="sng" dirty="0" smtClean="0">
                <a:solidFill>
                  <a:srgbClr val="0070C0"/>
                </a:solidFill>
              </a:rPr>
              <a:t>Analysis:</a:t>
            </a:r>
            <a:endParaRPr lang="en-GB" dirty="0">
              <a:solidFill>
                <a:srgbClr val="0070C0"/>
              </a:solidFill>
            </a:endParaRPr>
          </a:p>
          <a:p>
            <a:r>
              <a:rPr lang="en-GB" dirty="0">
                <a:solidFill>
                  <a:srgbClr val="0070C0"/>
                </a:solidFill>
              </a:rPr>
              <a:t>V</a:t>
            </a:r>
            <a:r>
              <a:rPr lang="en-GB" dirty="0" smtClean="0">
                <a:solidFill>
                  <a:srgbClr val="0070C0"/>
                </a:solidFill>
              </a:rPr>
              <a:t>iews </a:t>
            </a:r>
            <a:r>
              <a:rPr lang="en-GB" dirty="0">
                <a:solidFill>
                  <a:srgbClr val="0070C0"/>
                </a:solidFill>
              </a:rPr>
              <a:t>are developed with some depth </a:t>
            </a:r>
          </a:p>
          <a:p>
            <a:pPr lvl="0"/>
            <a:r>
              <a:rPr lang="en-GB" dirty="0">
                <a:solidFill>
                  <a:srgbClr val="0070C0"/>
                </a:solidFill>
              </a:rPr>
              <a:t>T</a:t>
            </a:r>
            <a:r>
              <a:rPr lang="en-GB" dirty="0" smtClean="0">
                <a:solidFill>
                  <a:srgbClr val="0070C0"/>
                </a:solidFill>
              </a:rPr>
              <a:t>extual </a:t>
            </a:r>
            <a:r>
              <a:rPr lang="en-GB" dirty="0">
                <a:solidFill>
                  <a:srgbClr val="0070C0"/>
                </a:solidFill>
              </a:rPr>
              <a:t>support is likely to be very well chosen and wide ranging </a:t>
            </a:r>
          </a:p>
          <a:p>
            <a:pPr lvl="0"/>
            <a:r>
              <a:rPr lang="en-GB" dirty="0">
                <a:solidFill>
                  <a:srgbClr val="0070C0"/>
                </a:solidFill>
              </a:rPr>
              <a:t>Y</a:t>
            </a:r>
            <a:r>
              <a:rPr lang="en-GB" dirty="0" smtClean="0">
                <a:solidFill>
                  <a:srgbClr val="0070C0"/>
                </a:solidFill>
              </a:rPr>
              <a:t>ou </a:t>
            </a:r>
            <a:r>
              <a:rPr lang="en-GB" dirty="0">
                <a:solidFill>
                  <a:srgbClr val="0070C0"/>
                </a:solidFill>
              </a:rPr>
              <a:t>consider why the writer does depicts things in a certain way or why they use the form, language and structure used</a:t>
            </a:r>
          </a:p>
          <a:p>
            <a:pPr lvl="0"/>
            <a:r>
              <a:rPr lang="en-GB" dirty="0">
                <a:solidFill>
                  <a:srgbClr val="0070C0"/>
                </a:solidFill>
              </a:rPr>
              <a:t>you engage with the text and provide another interpretation as a result of your analysis</a:t>
            </a:r>
          </a:p>
          <a:p>
            <a:r>
              <a:rPr lang="en-GB" dirty="0"/>
              <a:t> </a:t>
            </a:r>
            <a:endParaRPr lang="en-GB" dirty="0">
              <a:solidFill>
                <a:srgbClr val="00B050"/>
              </a:solidFill>
            </a:endParaRPr>
          </a:p>
          <a:p>
            <a:r>
              <a:rPr lang="en-GB" b="1" u="sng" dirty="0">
                <a:solidFill>
                  <a:srgbClr val="00B050"/>
                </a:solidFill>
              </a:rPr>
              <a:t>Evaluation</a:t>
            </a:r>
            <a:r>
              <a:rPr lang="en-GB" dirty="0">
                <a:solidFill>
                  <a:srgbClr val="00B050"/>
                </a:solidFill>
              </a:rPr>
              <a:t>: </a:t>
            </a:r>
          </a:p>
          <a:p>
            <a:pPr lvl="0"/>
            <a:r>
              <a:rPr lang="en-GB" dirty="0">
                <a:solidFill>
                  <a:srgbClr val="00B050"/>
                </a:solidFill>
              </a:rPr>
              <a:t>a view or views are explored in depth</a:t>
            </a:r>
          </a:p>
          <a:p>
            <a:pPr lvl="0"/>
            <a:r>
              <a:rPr lang="en-GB" dirty="0">
                <a:solidFill>
                  <a:srgbClr val="00B050"/>
                </a:solidFill>
              </a:rPr>
              <a:t>argument driven through to its conclusion</a:t>
            </a:r>
          </a:p>
          <a:p>
            <a:pPr lvl="0"/>
            <a:r>
              <a:rPr lang="en-GB" dirty="0">
                <a:solidFill>
                  <a:srgbClr val="00B050"/>
                </a:solidFill>
              </a:rPr>
              <a:t>textual support is likely to be excellently selected and integrated </a:t>
            </a:r>
          </a:p>
          <a:p>
            <a:pPr lvl="0"/>
            <a:r>
              <a:rPr lang="en-GB" dirty="0">
                <a:solidFill>
                  <a:srgbClr val="00B050"/>
                </a:solidFill>
              </a:rPr>
              <a:t>you consider the strengths and weaknesses of arguments put forth and provide varied interpretations</a:t>
            </a:r>
          </a:p>
          <a:p>
            <a:endParaRPr lang="en-GB" dirty="0"/>
          </a:p>
        </p:txBody>
      </p:sp>
    </p:spTree>
    <p:extLst>
      <p:ext uri="{BB962C8B-B14F-4D97-AF65-F5344CB8AC3E}">
        <p14:creationId xmlns:p14="http://schemas.microsoft.com/office/powerpoint/2010/main" val="334738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en-GB" dirty="0" smtClean="0"/>
              <a:t>Review</a:t>
            </a:r>
            <a:endParaRPr lang="en-GB" dirty="0"/>
          </a:p>
        </p:txBody>
      </p:sp>
      <p:sp>
        <p:nvSpPr>
          <p:cNvPr id="3" name="Content Placeholder 2"/>
          <p:cNvSpPr>
            <a:spLocks noGrp="1"/>
          </p:cNvSpPr>
          <p:nvPr>
            <p:ph idx="1"/>
          </p:nvPr>
        </p:nvSpPr>
        <p:spPr>
          <a:xfrm>
            <a:off x="457200" y="1600200"/>
            <a:ext cx="4186808" cy="4525963"/>
          </a:xfrm>
        </p:spPr>
        <p:txBody>
          <a:bodyPr/>
          <a:lstStyle/>
          <a:p>
            <a:r>
              <a:rPr lang="en-GB" dirty="0" smtClean="0"/>
              <a:t>Write a 50 words </a:t>
            </a:r>
            <a:r>
              <a:rPr lang="en-GB" b="1" u="sng" dirty="0" smtClean="0"/>
              <a:t>blurb</a:t>
            </a:r>
            <a:r>
              <a:rPr lang="en-GB" dirty="0" smtClean="0"/>
              <a:t> for the novel to market it as a gothic novel drawing on the elements shared by the class. </a:t>
            </a:r>
            <a:endParaRPr lang="en-GB" dirty="0"/>
          </a:p>
        </p:txBody>
      </p:sp>
      <p:pic>
        <p:nvPicPr>
          <p:cNvPr id="1026" name="Picture 2" descr="http://butlerscinemascene.files.wordpress.com/2014/01/wuth-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0861974">
            <a:off x="4892906" y="1116941"/>
            <a:ext cx="3600400" cy="272462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deasmanv2.files.wordpress.com/2007/03/wutheringheight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956698">
            <a:off x="6032372" y="4368270"/>
            <a:ext cx="2884522" cy="216339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1.bp.blogspot.com/_zD76GyK9Tjo/TNio0G8e2oI/AAAAAAAACW4/wnzJgMbBSFw/s1600/gsarnoff%2B07.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20770251">
            <a:off x="2346012" y="4365097"/>
            <a:ext cx="2952328" cy="2217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2177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GB" dirty="0" err="1" smtClean="0"/>
              <a:t>Homelearning</a:t>
            </a:r>
            <a:endParaRPr lang="en-GB" dirty="0"/>
          </a:p>
        </p:txBody>
      </p:sp>
      <p:sp>
        <p:nvSpPr>
          <p:cNvPr id="3" name="Content Placeholder 2"/>
          <p:cNvSpPr>
            <a:spLocks noGrp="1"/>
          </p:cNvSpPr>
          <p:nvPr>
            <p:ph idx="1"/>
          </p:nvPr>
        </p:nvSpPr>
        <p:spPr/>
        <p:txBody>
          <a:bodyPr>
            <a:normAutofit/>
          </a:bodyPr>
          <a:lstStyle/>
          <a:p>
            <a:pPr marL="514350" indent="-514350">
              <a:buAutoNum type="arabicParenR"/>
            </a:pPr>
            <a:r>
              <a:rPr lang="en-GB" dirty="0" smtClean="0"/>
              <a:t>Read Volume 1 of Wuthering Heights</a:t>
            </a:r>
          </a:p>
          <a:p>
            <a:pPr marL="514350" indent="-514350">
              <a:buAutoNum type="arabicParenR"/>
            </a:pPr>
            <a:r>
              <a:rPr lang="en-GB" dirty="0" smtClean="0"/>
              <a:t>Use the reading strategies </a:t>
            </a:r>
            <a:r>
              <a:rPr lang="en-GB" dirty="0" smtClean="0"/>
              <a:t> from </a:t>
            </a:r>
            <a:r>
              <a:rPr lang="en-GB" b="1" u="sng" dirty="0" smtClean="0"/>
              <a:t>‘Managing Reading’ </a:t>
            </a:r>
            <a:r>
              <a:rPr lang="en-GB" dirty="0" smtClean="0"/>
              <a:t>whilst </a:t>
            </a:r>
            <a:r>
              <a:rPr lang="en-GB" dirty="0" smtClean="0"/>
              <a:t>reading the </a:t>
            </a:r>
            <a:r>
              <a:rPr lang="en-GB" dirty="0" smtClean="0"/>
              <a:t>text (Question box and </a:t>
            </a:r>
            <a:r>
              <a:rPr lang="en-GB" smtClean="0"/>
              <a:t>post its)</a:t>
            </a:r>
            <a:endParaRPr lang="en-GB" dirty="0" smtClean="0"/>
          </a:p>
          <a:p>
            <a:pPr marL="514350" indent="-514350">
              <a:buAutoNum type="arabicParenR"/>
            </a:pPr>
            <a:r>
              <a:rPr lang="en-GB" dirty="0" smtClean="0"/>
              <a:t>Prepare for the first lesson back by completing the </a:t>
            </a:r>
            <a:r>
              <a:rPr lang="en-GB" dirty="0" err="1" smtClean="0"/>
              <a:t>Weebly</a:t>
            </a:r>
            <a:r>
              <a:rPr lang="en-GB" dirty="0" smtClean="0"/>
              <a:t> task on </a:t>
            </a:r>
            <a:r>
              <a:rPr lang="en-GB" b="1" dirty="0" smtClean="0"/>
              <a:t>duel narrative</a:t>
            </a:r>
            <a:endParaRPr lang="en-GB" b="1" dirty="0"/>
          </a:p>
        </p:txBody>
      </p:sp>
    </p:spTree>
    <p:extLst>
      <p:ext uri="{BB962C8B-B14F-4D97-AF65-F5344CB8AC3E}">
        <p14:creationId xmlns:p14="http://schemas.microsoft.com/office/powerpoint/2010/main" val="4859783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838</Words>
  <Application>Microsoft Office PowerPoint</Application>
  <PresentationFormat>On-screen Show (4:3)</PresentationFormat>
  <Paragraphs>91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Wuthering Heights</vt:lpstr>
      <vt:lpstr>A Synopsis</vt:lpstr>
      <vt:lpstr>Where is the ‘Wuthering Heights’ in these images?</vt:lpstr>
      <vt:lpstr>Floating Quotations: Pre-Reading Task: </vt:lpstr>
      <vt:lpstr>Bronte’s Agenda</vt:lpstr>
      <vt:lpstr>To what extent is Wuthering Heights a Gothic Novel?</vt:lpstr>
      <vt:lpstr>Your Pitch</vt:lpstr>
      <vt:lpstr>Review</vt:lpstr>
      <vt:lpstr>Homelearning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Wuthering Heights</dc:title>
  <dc:creator>katherine mee</dc:creator>
  <cp:lastModifiedBy>Magna Carta School</cp:lastModifiedBy>
  <cp:revision>15</cp:revision>
  <cp:lastPrinted>2014-02-13T08:46:01Z</cp:lastPrinted>
  <dcterms:created xsi:type="dcterms:W3CDTF">2014-02-12T17:05:24Z</dcterms:created>
  <dcterms:modified xsi:type="dcterms:W3CDTF">2014-02-13T09:49:07Z</dcterms:modified>
</cp:coreProperties>
</file>